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ink/ink3.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4.xml" ContentType="application/inkml+xml"/>
  <Override PartName="/ppt/notesSlides/notesSlide6.xml" ContentType="application/vnd.openxmlformats-officedocument.presentationml.notesSlide+xml"/>
  <Override PartName="/ppt/ink/ink5.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1881" r:id="rId3"/>
    <p:sldId id="1874" r:id="rId4"/>
    <p:sldId id="1875" r:id="rId5"/>
    <p:sldId id="1876" r:id="rId6"/>
    <p:sldId id="1877" r:id="rId7"/>
    <p:sldId id="1878" r:id="rId8"/>
    <p:sldId id="1879" r:id="rId9"/>
    <p:sldId id="1880" r:id="rId10"/>
    <p:sldId id="1882" r:id="rId11"/>
    <p:sldId id="1883" r:id="rId12"/>
    <p:sldId id="1884" r:id="rId13"/>
    <p:sldId id="1885" r:id="rId14"/>
    <p:sldId id="1889" r:id="rId15"/>
    <p:sldId id="1886" r:id="rId16"/>
    <p:sldId id="1887" r:id="rId17"/>
    <p:sldId id="188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348"/>
    <p:restoredTop sz="96327"/>
  </p:normalViewPr>
  <p:slideViewPr>
    <p:cSldViewPr snapToGrid="0" snapToObjects="1">
      <p:cViewPr varScale="1">
        <p:scale>
          <a:sx n="76" d="100"/>
          <a:sy n="76" d="100"/>
        </p:scale>
        <p:origin x="216" y="3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70"/>
    </inkml:context>
    <inkml:brush xml:id="br0">
      <inkml:brushProperty name="width" value="0.05292" units="cm"/>
      <inkml:brushProperty name="height" value="0.05292" units="cm"/>
      <inkml:brushProperty name="color" value="#FF0000"/>
    </inkml:brush>
  </inkml:definitions>
  <inkml:trace contextRef="#ctx0" brushRef="#br0">17438 4947 7569,'0'-8'85,"0"-3"1,0 0 0,0-3 0,1-5 0,4-2 0,2-2 0,2-2 0,0-1 0,1-1 0,1 0 0,3-3-1,-1 0 188,0 1 1,0-5-1,0 0 1,2-2-1,2-2 1,5-3-1,3-2 1,2 0-231,-1-1 1,6-2-1,2 3 1,1-6 0,0-2-1,1-1 1,2 0-671,2 4 0,-6-2 1,-4 7-1,-2 2 627,-2 4 0,7-1 0,0 4 0</inkml:trace>
  <inkml:trace contextRef="#ctx0" brushRef="#br0" timeOffset="1">17293 4591 7569,'-13'0'178,"0"-1"0,0-2 0,1-3 54,3-1 0,5 4 1,7 0-1,1 7 1,-1 8-1,-2 6 1,-1 2-109,0 4 0,0 0 0,0 3 0,0 0 0,0 3 1,0 0-1,2 0-181,2-3 0,-1-5 0,5-1 0,-1-2 1,0-3 17,3-1 0,2-2 1,1 0-1,0 0 1,1-1-1,-1-2 83,0-1 0,0-6 0,0 1 1,0-3-1,1-1 107,-1 0 1,0-1 0,0-5 0,0-6 0,0-5 0,2-2 31,2 0 0,4-9 0,5 2 0,1-3 0,0-4 0,3 0-144,0-1 0,5 1 1,-4 3-1,-2 0 1,-1 0-1,-3 3-144,-3 0 1,3 1 0,-3 0 0,1-1 0,1 1 104,-3 0 0,1-1 0,5 1 0</inkml:trace>
  <inkml:trace contextRef="#ctx0" brushRef="#br0" timeOffset="2">6343 7973 7569,'0'-14'75,"0"1"0,0 0 0,0-2 1,0-1-1,0-1 0,0 1 1,0 1-1,0 2 0,-1 0 1,-2-2-1,-3-1-66,-1-1 0,2-2 0,-3 1 1,-1-4-1,0-3 0,0-1 1,-1 0-19,-2-1 1,-1 1 0,-1 0 0,-4-1-1,-4 1 1,-3 1 0,-2 2 14,-4 1 0,-4 1 0,-9 0 0,-4 2 0,-4 1 0,0 0 0,-2 2 20,-3 2 1,1 2-1,-5 2 1,-2 3-1,-3 1 1,-3 1-41,-1-1 1,-2 5-1,4-3 1,-5 4 0,35 1-1,0 1-30,-2-1 0,-1 2 0,-3 4 0,0 1 1,1-2-1,-1 1 0,-2 0 0,1 0 1,-1 1-1,0 0 0,0 0 0,1 0 35,1 1 1,0 0 0,-4 1-1,0-1 1,1 0 0,0 0 0,0 1-1,-1 0 1,3 1 0,0 0 0,1 0-1,1 0 50,2 0 0,0 1 1,-2 1-1,0-1 1,0 1-1,0 0 0,0 1 1,0 0-1,1 1 1,2-1-10,1 2 1,2-1 0,0 1 0,1-1 0,-33 13 0,34-14 0,0 1 0,0 1 0,1 0 0,-33 16-55,1 0 0,9 0 1,3-2-1,1 2 0,5 0 1,1 2 66,5-1 1,2-2-1,5 3 1,4-1-1,4 1 1,2 2 9,3 2 0,-2 2 0,7-1 0,2 1 1,4 1-80,2 3 1,6-6 0,-2 4 0,4 0 0,2-1 0,4 0-10,4-1 1,4-1 0,3 1 0,3 1 0,0 1 0,1 2 96,1-2 0,1-1 0,4-1 0,0 1 1,2 1 88,3 2 1,-2 0 0,6-5 0,2 1 0,1-1 0,1 1-75,1-1 0,7 0 1,4 1-1,6-1 1,3-1-1,-28-19 1,2-1-107,2 0 0,1-1 0,-3-3 0,2 0 0,4 0 0,2 0 0,0-3 0,1-1 0,2 0 0,0-1 0,2 0 0,0-1 4,0-1 1,-1 0-1,0 1 1,-1 0 0,0 0-1,1 0 1,-2-1-1,1-1 1,0 1 0,1 0 84,-2-2 0,1 0 0,-3-1 0,-1 1 0,1 0 0,-1 0 0,0-1 0,0-1 1,0 0-1,0 0 0,2-1 0,-1-1-8,1 0 1,0-1 0,2 1 0,0-2 0,2 1 0,2-2 0,2-2 0,0-1 0,4-3 0,0-2-1,3-1 1,1-1-118,2-1 0,-1-1 0,2-1 0,-1-2 0,-1 1 1,-1-1-1,1-1 0,0-1 0,0 0 0,1 0-11,1-1 0,-1-1 1,0-2-1,-1-2 1,-2 1-1,0-2 1,-2 0-1,-1 0 1,-1-1-1,-1 0 1,-3 1-1,-1 0 54,-1 1 1,-1-1 0,-4 1 0,-1-1 0,-2 0 0,-1-1 0,-3 1 0,0 0 0,-2 0-1,-1-1 1,-1 1 0,-1 0 82,-3-1 1,1 1 0,-1 0 0,-1-1 0,17-25 0,-1-2 0,-4-2 0,-4 1-33,-4 3 1,-9 0 0,-5 4 0,-4-5 0,-4-3-140,-4-1 0,-4 0 1,-1 5-1,-1-1 0,-4 0 1,-4 2-95,-2 3 1,-2-3-1,-2 4 1,-3-1-1,-5 0 1,-6-1-143,-6 3 1,-11 2-1,-6 7 1,-10 5-1,28 17 1,0 1 343,-3 0 0,-1 3 0,-1 4 0,0 2 0,1 1 0,0 2 0,-35 8 0,3 12 0,0 5 0</inkml:trace>
  <inkml:trace contextRef="#ctx0" brushRef="#br0" timeOffset="3">12226 13353 6651,'-9'-7'659,"2"1"1,1 0 0,2-1 2374,-2 0-2838,5 1 0,-5 7 0,7 2 1,2 3 99,2 1 1,5-2 0,-1 2-38,2-1 0,-2 3 1,0-3-1,1-1 1,2 1-80,1-3 0,-4 3 0,-1-1 0,3-3 0,2 0 0,3-2-95,1 0 0,2 0 0,-2 0 0,2 0 0,1 0 0,3 0 49,2 0 1,0 0 0,-1 0 0,-3 0 0,3 0 0,1 0 11,1 0 0,0 0 0,1 0 0,0 0 0,4 0 0,4 0-19,3 0 1,3 0 0,2 0 0,2 0 0,0-2-104,1-2 0,3 3 0,0-4 0,0 4 0,1 1 0,-3-2-36,-2-2 1,-1 2 0,-6-2 0,-1 3 0,-4 1 0,-1 0-45,-2 0 0,-3 1 0,1 2 0,1 1 1,2-1-1,-2-1-9,-1-2 0,3 0 1,1 0-1,2 0 0,2 0 1,1 0 70,-2 0 0,3-5 0,-4 1 1,1 1-1,0 0 0,0 0 40,-2-1 1,0-1-1,-8 5 1,-2 0-1,-1 0 1,0 0-47,-2 0 1,1 0-1,-5 0 1,1 0-1,1 0-78,1 0 1,-3 5-1,4-1 1,1-1-1,-2-1 1,0-2-29,-3 0 0,3 4 1,0 0-1,0-1 1,0-1 112,-3-2 0,3 0 1,-1 0-1,-2 0 0,-2 0 1,0 0-17,-1 0 1,0 0 0,0 0 0,0 0 0,0 0-64,1 0 1,-1 0-1,0 1 1,0 2-1,0 2 1,0-3-23,1 0 0,-1-2 1,1 0-1,2 0 0,2 0 1,-2 0 106,-1 0 0,-2 0 1,0 0-1,0 1 0,0 2-30,0 2 1,-4 1 0,0-4 0,1 3-1,0-1-104,-1 2 1,3-4 0,-3 2 0,2-3 0,3-1-84,-1 0 1,0 0-1,0 0 1,0 0 136,0 0 0,1 0 275,-1 0 1,-5 0-222,1 0 0,-1 2 0,2 1 0,-1 1 1,1-1-1,2-1-127,1-2 1,-2 1 0,0 2 0,-3 1 0,3-1-707,0-1 761,2-2 0,-5-2-1,-4-2-900,-2 2 339,3-3 364,-3 5-60,4 0 0,-6 1-654,0 3 1,0 4 996,0 5 0,-6 0 0,-1 0 0</inkml:trace>
  <inkml:trace contextRef="#ctx0" brushRef="#br0" timeOffset="4">12108 13880 7569,'0'-13'0,"0"4"215,0 0 1,0 5-1,-2-5 1,-2 0 0,-5 0-1,-3 2 1,-1 1 0,0 3-34,0 2 0,4 5 1,0 2-1,-1 1 0,-2 5 1,1 3-1,1 4 0,1 1-207,-1 3 0,4 2 0,0 2 0,1-3 0,1 0 0,1-2-194,2 1 1,2-4-1,2-1 1,3-5-1,1-3 1,3-3 186,2-1 0,1-1 1,0-7-1,1-2 0,-1-6 1,0-7 158,0-4 0,0-4 0,-1 0 0,-2 1 1,-2 3-1,-1-1-154,0 1 0,-2-4 0,2 5 0,-1-1 0,-3 2 0,0 2-598,1-1 1,-3 5-1,2 4-939,-6-1 1564,-4 4 0,-6 0 0,0 6 0</inkml:trace>
  <inkml:trace contextRef="#ctx0" brushRef="#br0" timeOffset="5">12226 13906 7569,'8'-1'231,"-3"-4"1,0-4 762,-1-2 1,1 2-783,-5 0 1,0 8-1,0 1 1,0 7 0,0 5-1,0 1-78,0 0 0,0 0 0,0 0 0,1 0 0,2 1-133,1-1 1,7-4 0,-3-2-1,3 0 1,0-1 0,1 0-14,3-3 0,1-2 0,-3-1 1,0-1 18,0-4 1,-6 2-1,-1-4 1,-1 0-1,-1 0 1,-1-4 47,-2 0 1,4-3 0,-1 1-1,1 0 1,-1-1-276,0-4 0,2 3 1,-3-4-1,3 0 1,1-1-1,2-2-711,-2 0 1,5 4-1,-5-3 931,1-3 0,-2-1 0,-6-1 0</inkml:trace>
  <inkml:trace contextRef="#ctx0" brushRef="#br0" timeOffset="6">12713 14011 7569,'-9'8'249,"1"-4"1,-3-3 0,1-2 0,1-3 0,4-4 417,-1 1 0,3-5 0,-5 3 1,3-2-606,2-2 0,3-1 0,4 0 0,5-2 1,4-3-1,5-2-159,3-2 1,4 2-1,2-1 1,-1 1-1,2 0 1,1 4-94,2 2 1,1 6 0,-3 2 0,3 1 0,0 3 189,1 2 0,3 1 0,-2 0 0</inkml:trace>
  <inkml:trace contextRef="#ctx0" brushRef="#br0" timeOffset="7">13476 13814 7094,'-1'-7'161,"-2"4"1,-1 6 0,-1 5 0,1 4 0,-2 1 0,0 0 0,0 2-1,2 1 1,0 2 0,-1-2 1312,2-2-1414,2-1 0,1 1 0,0-1 0,1-2 0,2 0 1,3-4-83,1-1 0,-2-2 1,4-4-1,1-1 0,0-4 3,-1-3 0,2-10 0,-2-4 0,1-1 0,1-1 0,-2 2 42,1-1 0,1 0 0,1 1 0,-2 3 0,-1 3 0,0 1 605,-2 3-505,5 2 1,-11 4 0,4 6 0,-4 8 0,-2 3-110,-4 2 1,4 1-1,-3 0 1,1 2-1,0 2 1,-2-2-265,2-1 1,2-7-1,2 1 1,4 0 59,4-2 1,2-1 0,2-6 0,1-1 0,-1-4 166,0-4 0,4-7 0,1-1 0,0 1 0,-1 0 0,1-1 164,-2 0 1,3 1-1,-2 6 1,-1 1 0,-1-1 106,-2-2 0,0 0 0,0 3-294,1 5 1,-3 4-1,-2 6-136,-5 7 0,-2 0 0,-4 6 0,0 0 1,-4 2-32,-2-1 0,4 4 1,-3-5-1,1 0 1,3 0-1,1-3-136,2-2 0,0-5 1,2 0-1,2 0 0,5-2 145,3-3 0,5-2 1,1-4-1,-2-2 1,-1-5 289,-2-3 1,1-1 0,2 2 0,2 0-1,-2 3 1,-1-3 340,-2 0 1,-4-1-1,-1 2 1,1 1 374,-2-1 1,-1 5-641,-6 5 1,0 6 0,0 9 0,-1 1 0,-2 1 0,-1 0-190,1-3 0,1-1 0,2 0 0,0 1 0,0-1-183,0 0 1,6-6 231,3-2 1,-2-10 0,0-4-1,-1-2 1,-1-2 0,-1-1 43,0 1 0,5-4 0,-3-2 0,0 0 0,1-2 0,-1 2-101,0 0 0,0 2 0,-3 4-322,1-1 1,0 9 0,-4 5 0,0 7-2026,0 5 2382,0 1 0,0 0 0,0 0 0</inkml:trace>
  <inkml:trace contextRef="#ctx0" brushRef="#br0" timeOffset="8">14371 13840 7569,'12'-13'201,"-2"1"1,-2 2-1,-3 1 371,-2-1 0,-1 3 1,-4-1-395,-2 3 0,-3 2 0,-6 7 0,-2 5 0,-1 4 0,-2 5-77,2 3 0,2-1 0,0-1 1,3-2-1,2 1 0,5-2-195,2-2 0,2-5 0,2-2 0,2-1 116,5-3 0,7-7 0,1-5 0,-1-4 0,1-5 0,-1-4 290,1-2 0,1-3 0,-5 1 1,0 0-1,0-1 0,0 1-178,1 0 1,-1 5 0,-2 2-1,0 2 1,-4-1-894,-1 2 0,-2 4-2319,-4 8 3078,0 11 0,-6 8 0,-1 4 0</inkml:trace>
  <inkml:trace contextRef="#ctx0" brushRef="#br0" timeOffset="9">14569 13853 7569,'9'0'171,"-1"0"0,3 0 0,0 0 50,2 0 1,-1-5 0,-2-3-1,-2-1 1,-1 1 0,-1-3-130,0 0 1,-2-2 0,-4-1 0,-1 1 0,-2 0 0,-3 1-50,-1 4 0,-2-3 0,-4 7 0,-1 1 0,1 2 0,0 1-126,0 0 0,4 1 1,0 2-1,-1 3 1,0 1-1,1 3 41,5 2 1,-2 3 0,2 1 0,-1 3 0,1 0 0,-1 1 162,2 1 0,2-4 0,1 4 0,1-2 0,4-2 0,4 1-531,2-1 1,4-1-1,1-5 1,3-4-1,0-1 1,2-3 409,-1-2 0,2-1 0,4 0 0</inkml:trace>
  <inkml:trace contextRef="#ctx0" brushRef="#br0" timeOffset="10">14898 13617 7569,'-2'-8'586,"-2"4"1,3 4-428,-4 4 0,-1-1 1,2 6-1,0 1 0,-1 3 1,1 3 7,1 2 0,0 5 0,0-2 0,-1 1 0,1-2 1,0 1-338,-2-1 1,4-2 0,-4 2-1,4-1 170,1-3 0,0 5 0,0-1 0</inkml:trace>
  <inkml:trace contextRef="#ctx0" brushRef="#br0" timeOffset="11">15135 13551 7117,'0'-9'214,"-2"2"0,-1 2 1,-3 7-1,1 5 0,-1 5 1,1 1-1,1 0 1,0 0-205,1 0 0,1 5 0,2-1 0,0 0 1,0-3-1,0-1 0,0 0-10,0 1 0,0-1 0,0 0 0</inkml:trace>
  <inkml:trace contextRef="#ctx0" brushRef="#br0" timeOffset="12">15306 13695 7569,'0'-8'401,"0"-1"0,-2-1 809,-2-2 1,1 0-1089,-6 4 1,6 8-1,-3 8 1,2 5-1,-2 4 1,0 2-205,1 1 1,-4 2-1,4 3 1,2-2-1,1-1 1,-1 1 4,-2 2 0,1-3 0,4-1 1,0-2-1,0-3 0,-2-2 346,-2 0 1,1-6-1,-6 0 1,-1-2-1,-2-4-310,-1 0 0,-4-2 0,-2-2 0,0 0 0,-2-4 0,2-2 41,0-2 0,-4-2 0,2-1 0</inkml:trace>
  <inkml:trace contextRef="#ctx0" brushRef="#br0" timeOffset="13">15990 13893 7569,'0'13'7,"0"0"0,0 2 1,0 1-1,0 3 1,0 0-1,0 1 1,0 1-1,0 1 1,0 0-1,-1-2 0,-4-1 1,-3-3-1,-4-1 356,-1-2 0,0-1 1,-1-2-1,1-3 1,0-1-1,0-3 1,1-3-305,3-4 0,-1-4 1,4-5-1,0 0 1,1-2-1,2-1 1,1-3 126,2-1 0,0 2 0,2-4 0,1-1 0,2-2 0,3-1-69,2-1 0,2 0 0,1-3 0,0-2 0,0 0-81,0 0 1,5 1-1,1 6 1,0 3 0,0 3-1,-2 3-46,2 3 1,-4-1 0,3 8 0,-4 0-1,-1 2-140,1 5 1,-7 6 0,-1 9-1,-2 3 1,1 2 0,-3 2-147,0 2 1,-2 0 0,-2-2-1,0-2 1,-4-1 0,0-1-337,0 0 0,-4-3 0,2-5 0,0-4 632,-1-1 0,-6 4 0,-5-3 0</inkml:trace>
  <inkml:trace contextRef="#ctx0" brushRef="#br0" timeOffset="14">16359 13788 7741,'-9'0'525,"0"0"1,-1 0-1,-2 0-233,-1 0 1,6-2-1,2-2 1,5-5-1,3-3 1,3-1-341,1 0 0,2 1 1,4 2-1,0 1 1,1 0-1,-1 1-321,0-1 0,0 6 0,0-1 0,0 2 0,1 2 0,0 0-245,4 0 1,-4 0 0,4 0 0,-3 2 613,-2 2 0,0 3 0,0 6 0</inkml:trace>
  <inkml:trace contextRef="#ctx0" brushRef="#br0" timeOffset="15">16582 13735 7569,'6'12'-32,"2"-2"1,0-3 0,1-1 172,1-3 0,2-2 0,1-1 0,0 0 0,1 0 0,-1 0-76,0 0 1,0-1-1,0-3 1,-1-5-1,-2-3 1,-3-1-63,-1 0 0,-1 0 1,-5-1-1,0 1 1,0 0-43,0 0 1,-6 1-1,-3 4 1,-4 3 0,-3 4-1,-2 1-31,2 0 0,-3 6 0,2 2 0,0 4 0,3 3 51,1 2 1,0 2 0,-1 5-1,3-4 1,2-1 0,6-1-70,6 1 0,1-5 0,9 4 0,6-5 0,5-3 0,2-3-139,1-1 0,0-1 0,3-5 0,0 0 0,1-2 168,1-2 0,-4-5 1,1-7-1,-4-3 0,-5 0 1,-1-2 265,-2 1 0,-4 2 0,-3-2 0,-3 1 0,-1 3 466,-3 1 1,-3 4-1,-4 2-665,-5 4 0,2 10 0,-2 5 1,-1 6-1,-4 6 0,-2 3-141,-1 1 0,1-1 0,5-2 0,4-2 1,1-2-1,3-3 226,2-1 0,7-4 0,3-2 0,2-6 0,2-7 169,1-9 1,-1-4-1,0-9 1,0-5-1,0-1 1,0 0 78,1 0 0,-3-2 0,-1-4 0,-1 2 0,1 2-305,2 2 1,0-3-1,-2 3 1,-1 0 0,1 1-1,2 5-841,1 2 1,-4 8-1,-2-1 805,-1 2 0,4 2 0,-3 0 0</inkml:trace>
  <inkml:trace contextRef="#ctx0" brushRef="#br0" timeOffset="16">17267 13577 7569,'-2'9'159,"-2"0"0,-3 1 0,-2 2 226,0 1 1,6 0 0,-3 0 0,2 2 0,-1 1-1,3 3-318,0 1 1,2-2-1,0 2 1,0 1-1,0-2 1,0 1-557,0 1 1,0-5-1,0 1 1,0-2 0,0-2 488,0 0 0,0 0 0,0 0 0</inkml:trace>
  <inkml:trace contextRef="#ctx0" brushRef="#br0" timeOffset="17">17596 13656 7569,'-2'-7'251,"-2"2"1,-5 4 0,-3 1-12,-1 0 1,0 4-1,0 4 1,0 2-1,-2 6 1,-1 1-152,-1 2 0,0 5 1,7-2-1,1 3 1,1 1-1,0-1-185,4-3 0,3 1 0,2-5 0,3-2 1,5-2-1,3-1-368,1 1 0,6-6 0,1 0 0,2-2 464,0-4 0,0-6 0,5-3 0</inkml:trace>
  <inkml:trace contextRef="#ctx0" brushRef="#br0" timeOffset="18">18004 13498 7391,'-6'-7'318,"3"1"0,-6 6 0,0 1 1,1 4-1,-1 5 0,-1 6 1,-2 6-1,-1 3 51,0 1 0,-1 6 1,1 3-1,2 3 1,0 2-1,4-2-886,1-3 1,-3 3-1,4-4 1,-1 1 516,0 0 0,-4 0 0,2 4 0</inkml:trace>
  <inkml:trace contextRef="#ctx0" brushRef="#br0" timeOffset="19">17701 13735 7569,'9'-7'-36,"0"1"0,1 1 1,2 1-1,2 1 191,4 2 1,2-4 0,8 1 0,1 1 0,3 1 0,1 2 0,-1 0 27,-3 0 1,-6 0 0,-2 0 0,-2 0 0,-3 0 713,-1 0 0,-2 0-700,0 0 1,-4 2-1,-2 2 1,-3 5 0,-4 4-219,-3 5 1,-11-2 0,1 6 0,-2 1-1,0 2 1,2 1-735,0 1 1,4-1 0,1-1 754,-3-3 0,0 3 0,-3-5 0</inkml:trace>
  <inkml:trace contextRef="#ctx0" brushRef="#br0" timeOffset="20">18333 13853 7569,'13'0'428,"-4"-4"0,-3 0-168,-5 1 0,0 3 0,-9 3 0,-3 2 0,1 3 1,0 2-363,1 2 1,5-1 0,-3 0-1,1-3 1,3 3-44,1 0 0,2 2 1,2 1-1,1-1 306,1 0 1,5-4 0,-3-2 0,1-1 0,3-2 0,2 1-169,1-1 1,0 0 0,0-4 0,1-1 0,-3-3-169,-2-5 0,-2 1 1,-4 0-1,2-3 1,-2 0-1,-2-2 325,-1-1 1,0 1-1,0 0 1,0 0-345,0 0 1,4 4-1,2 2 1,0-1-2022,0 1 2103,-2 4 0,-5-3 148,-3 6 0,2 2 1,-2 2-37,2 5 0,2 3 0,0 1 0</inkml:trace>
  <inkml:trace contextRef="#ctx0" brushRef="#br0" timeOffset="21">18609 13906 7569,'6'-13'1120,"3"1"-236,2 3 1,3-1-1052,-1 6-105,-6-1 0,-1 7 394,-6 2 1,6-2 0,3 2 0,4-2 0,3-2-44,1 0 0,1 0 0,-5-2 0,0-1 0,0-1 0,1 1-111,-1 1 1,-6 4 0,-1 2-1,-2 5 1,1 3 0,-2 2 68,-2 4 0,-1-4 0,0 5 1,1-1-1,2 0 0,3-2-349,2-2 1,-4-1 311,5 1 0,-1-1 0,6 0 0</inkml:trace>
  <inkml:trace contextRef="#ctx0" brushRef="#br0" timeOffset="22">16517 12011 7569,'7'-19'163,"3"3"1,-4-4-1,1-1 1,5 1-1,3-3 1,4-2-1,1-2 1,3 1 0,2 0-1,2 0 1,-1-1-1,2 1 1,1 0-1,3-1 52,2 1 0,-5 0 1,2-1-1,-3 1 0,-4 1 1,0 3-1,-4 5-870,-1 2 0,-1 2 0,-6 0 655,-4 0 0,4-6 0,-5-2 0</inkml:trace>
  <inkml:trace contextRef="#ctx0" brushRef="#br0" timeOffset="23">16424 11788 7569,'0'-9'166,"-1"2"1,-3 2-1,-4 7 1,1 5 0,1 5-1,2 2 1,-1 3-1,2 0 1,2 1 0,1-1-1,0 1-43,0-2 1,0 0 0,0 0 0,0 1 0,1 0 0,2-3-321,2-1 1,-1-4-1,-4 0 1,2 0 223,2-2 0,3-1 0,6-6 0,1 0 0,0-2 0,4-2 220,4-5 1,3 2-1,1-2 1,2-1-1,1-2 1,3-1-85,2 0 1,-4 0 0,4 1 0,-2 2 0,-3 1-634,-1-1 470,-1-2 0,-1-1 0,0 0 0</inkml:trace>
  <inkml:trace contextRef="#ctx0" brushRef="#br0" timeOffset="24">17675 10959 8726,'0'15'66,"-2"2"1,-1 5 0,-3 4 0,1 4 0,-1 2 0,1 0 0,1 2 0,0-2 0,1 1 0,1 0 0,2-1 0,-1-3-67,-4-1 0,-2 4 0,-6 1 0</inkml:trace>
  <inkml:trace contextRef="#ctx0" brushRef="#br0" timeOffset="25">17490 11301 7569,'0'-13'113,"0"4"0,0 0 0,2-1 0,2-2 1,5 1-1,4 1 0,3 2 0,3 1 235,2 0 0,-4 4 0,5-2 0,0 4 0,0-1 1,-1-1-195,-2-1 0,3 0 0,-5 4 0,-1 1-190,-1 4 1,-3-3-1,-4 7 1,-3 1-10,-4 2 0,-1-3 0,0 0 0,2 1 0,1 2 0,1 1 0,0 0 1,-4 0-1,0 0 0,0 0 1,2 1 87,2-1 0,-1 0 0,6 0 1,1-1-1,2-2 0,1-1 1,2-6-1,1 1 1,1-4-1,-1-3 24,-1-1 1,-2-8 0,-1 0 0,-2-5 0,-1-4-1,0-1 55,-2 2 0,3-5 0,-5 3 0,-1-1 0,0-1-131,1 2 1,1 6 0,-4-1 0,3 2 0,-1 4-698,2 2 0,-3-1-1881,6 5 2587,-6 7 0,8 5 0,-3 6 0</inkml:trace>
  <inkml:trace contextRef="#ctx0" brushRef="#br0" timeOffset="26">18043 11327 7569,'6'-13'-413,"-4"4"1,2 4-362,-3 3 768,-1-1 0,-5 9 311,-4-6 1,1 0 0,0 0 538,-3 0 0,4-1 0,0-4-590,1-4 1,2 2-1,4-2 1,0-1-1,1-2-125,3-1 0,-1 5 1,6-1-1,0-1 1,0-1-1,-1 1-26,3 1 1,0 5 0,3-3 0,-1 1 0,0 3 0,0 1-152,0 2 0,0-1 0,0-2 1,1-1-1,-1 1 0,0 1-76,0 2 1,0 0-1,0 0 1,1 0 0,-1 0-1,0 0-356,0 0 0,0 0 0,0 0 0,-1 2-1461,-3 2 1941,3-2 0,-5 3 0,6-5 0</inkml:trace>
  <inkml:trace contextRef="#ctx0" brushRef="#br0" timeOffset="27">18359 11183 7569,'0'-9'2027,"0"0"-1904,0 12 1,0-1-1,0 11 1,0 0-1,0 1 1,0 3-8,0 0 1,0 2 0,0-3 0,2 2 0,0-1-1,4-1-236,2-3 1,0 2 0,6-9 0,-1 0-1,1 0 1,2-5-19,2-4 0,5-4 0,-1-8 1,2-2-1,-1-5 177,-1-3 0,-6-6 0,2 1 0,-4 0 0,-1 3 0,1 2 276,-1 3 1,-4-2 0,-2 7-391,-1 1 1,-3 8 0,-6 10-169,-2 10 0,-5 2 1,3 7-1,-2-2 1,2-2-1,1 1 97,3-1 1,1 5 0,2-4 0,0-2 0,0-2 0,0 0 120,0-1 0,2 0 0,1 0 0,3-1 0,1-2 0,3-1-412,2 1 0,-3 0 0,-1 0 437,3-1 0,0 0 0,3 4 0</inkml:trace>
  <inkml:trace contextRef="#ctx0" brushRef="#br0" timeOffset="28">19096 10867 7569,'-9'0'233,"1"0"1,-3 0-1,0 0 1,-1 1-1,2 4 1,1 4-1,0 2 187,2 2 1,-3 2 0,5 3 0,2 2 0,0 2-1,0 1 1,-1 4-321,1 2 1,2 6-1,1-3 1,-2 0-1,-1 2 1,-1 0-846,1 2 1,1-4-1,2 0 1,-1-1 744,-3 0 0,-4-1 0,-5-3 0</inkml:trace>
  <inkml:trace contextRef="#ctx0" brushRef="#br0" timeOffset="29">18741 11196 7569,'-2'-9'253,"-2"0"-78,2 6 1,-2-2 0,10 5-1,7 0 1,8 0-1,3 0 1,13-2 0,2-1-1,2-3 1,2-1 0,-1-3-99,2-2 1,-4-1 0,-7 0 0,-1 0 0,-2-1 0,-4 1 255,-4 0 0,-3 0 1,-6 0-1,0 1 1,0 2 118,0 1 0,1 0 0,-1-2-243,0 2 1,-4 4-1,-2 10 1,-1 4-138,-3 2 0,-2 8 1,-1 3-1,0 3 1,-1 1-127,-4 1 0,3 3 0,-7 3 0,0-1 0,0 0 1,2-3-343,1-1 1,2-3 0,4-3-1,0-5 77,0-2 1,1-8 0,3-5-1,7-8 409,5-7 0,0-8 0,6 2 0,0 0 0,0 0 0,-2 3 248,-1 1 1,-1 8-1,-5 1 1,0 2-1,-1 1-88,-3 4 1,1 7 0,-6 9 0,-1 5 0,0 2 0,0-1-493,1-1 1,2-2 0,-1 4 0,2-4 241,0-1 0,11-1 0,-4-5 0</inkml:trace>
  <inkml:trace contextRef="#ctx0" brushRef="#br0" timeOffset="30">18306 12853 7569,'-8'-7'263,"-1"1"1,-1 2-1,-1-2 1,4 0-1,7-1 153,7 0 0,11 2 1,5-4-1,7 1 0,6-1 1,7 0-252,5-1 0,3 3 0,2-1 0,-2 2 0,-3 2 1,-3 0-1,-2-1-391,-4 2 0,2 2 0,-10 1 0,-2 0 0,-2 0 1,-4 0-668,-1 0 1,0 0 0,4-2 892,0-2 0,1-3 0,-1-6 0</inkml:trace>
  <inkml:trace contextRef="#ctx0" brushRef="#br0" timeOffset="31">18464 12643 7569,'25'0'61,"-1"-1"0,-4-4 1,-1-2-1,-3-2 1,-1 0-1,-2 1 1,0-1 186,0 0 0,-11 8 0,-8-1 1,-7 6-1,-5 4 0,1 2 1,-2 0-179,-3-1 1,-3 1 0,-1-4 0,-1 0 0,1 1 0,-2 1-139,-3 2 0,2-3 1,-5 2-1,1 1 0,1 0 1,0 1-61,2-3 1,4 1 0,3 4 0,2 0-1,4 1 1,3-1 148,4 0 0,7 0 0,-1 0 0,2 0 1,2 0-1,0 1 89,0-1 0,6-4 0,3-2 0,3 0 0,1-1 0,0 0 152,0-3 0,2 3 1,2 0-1,4-1 1,1 1-1,1-1-47,5 0 0,0-2 0,7 5 0,0-2 0,1-4-333,4 0 1,-8 2 0,6 1 0,-3-2 0,-3-2-1,2-1-609,0 0 1,-5 0 0,2 0 726,-4 0 0,6-12 0,0-2 0</inkml:trace>
  <inkml:trace contextRef="#ctx0" brushRef="#br0" timeOffset="32">19741 12735 7569,'-7'-1'-648,"2"-4"0,4-4 648,1-2 0,0-2 0,0-1 0</inkml:trace>
  <inkml:trace contextRef="#ctx0" brushRef="#br0" timeOffset="33">19846 12630 7569,'5'-9'104,"-1"0"0,-1-1 0,0 0 0,0 0 0,1 1 0,-2 0 299,-5 2 0,0 1 1,-6 7-1,0 4 0,0 4-300,1 2 0,-1 4 0,-3 1 0,1 3 1,-1 1-1,-3 4 0,1 2-291,-1 5 1,-3-3 0,1 2 0,1-2 0,3-2-493,4 1 1,-3-3 0,5-2 0,-2-4 679,0-3 0,0-2 0,-4 0 0</inkml:trace>
  <inkml:trace contextRef="#ctx0" brushRef="#br0" timeOffset="34">19609 12643 7569,'-6'-7'-230,"4"1"544,-7 6 1,7 0 0,1 1-1,5 4 1,4 3-184,2 4 1,1 1-1,3 0 1,-3 1-1,0 0 1,-3 2-276,3 2 0,0-1 0,2-3 0,-1 0 0,-2 1 0,-2-1-1099,-2-2 1243,4-2 0,-9 3 0,5 1 0</inkml:trace>
  <inkml:trace contextRef="#ctx0" brushRef="#br0" timeOffset="35">19754 12511 7569,'7'2'287,"-2"4"1,-4 5-217,-1 6 1,-1 10-1,-2 0 1,-3 2-1,-1 2 1,-2 1-244,2 1 0,-1 1 0,5 2 1,-2-2 171,-3-2 0,5 5 0,-3-4 0</inkml:trace>
  <inkml:trace contextRef="#ctx0" brushRef="#br0" timeOffset="36">19609 12761 7569,'0'-7'3500,"0"1"-3372,0 6 1,0 2 0,2 1-1,2 2 1,5 1-150,3 0 0,7-1 1,3-5-1,4 0 0,5 0 1,2-2-2303,1-2 2323,10-4 0,-9-5 0,10 0 0</inkml:trace>
  <inkml:trace contextRef="#ctx0" brushRef="#br0" timeOffset="37">20478 12669 9618,'7'6'71,"3"1"1,-4 8-1,0 1 1,1 3-1,-1 2 1,0 2-1,-1 2 1,-1 0 0,0-2-1,1-2 1,1-2-1,1-3 1,0-2-1,-1-2-152,0-3 1,1-3 0,6-6 0,1 0-1,-3-2 1,-1-2 291,-1-5 0,0-3 1,4-2-1,-1-4 0,-2-2 1,-3-2-1,1 0 44,-1-2 1,0 0-1,4-3 1,-3 1-1,1 0-255,-2-1 1,4 1 0,-5 1 0,-1 3 0,1 3 0,-1 2-579,0-1 0,-3 5 1,4 4-1,0 0-1501,2 2 2079,4-5 0,7 5 0,2-6 0</inkml:trace>
  <inkml:trace contextRef="#ctx0" brushRef="#br0" timeOffset="38">21123 12511 7225,'-13'0'513,"-2"2"1,-1 1 0,-2 3-1,1 1-187,-2 3 1,3 2 0,-5 1 0,2 2 0,3 1 0,0 3-296,-1 1 1,6-2 0,-2 2 0,3 1 0,3-2 0,2 0-173,4-3 0,1-2 0,0 0 0,1-3 0,4-2 1,3-3-10,4 0 1,1-5-1,0 4 1,1-5-1,-1-3 1,0-3 127,0-2 0,0 0 0,0-5 0,1-1 0,-1 1 0,-2 0 156,-2 0 0,1 0 0,-4 1 1,2 3 0,-6 5-73,3 8 0,-4 1 1,-1 6-1,0 4 1,0 0-251,0-1 1,2-1-1,1 1 1,3-1 0,-1 0-1,3 0-1263,-1 0 1451,2-6 0,4 5 0,0-5 0</inkml:trace>
  <inkml:trace contextRef="#ctx0" brushRef="#br0" timeOffset="39">21478 12288 7569,'-13'-8'514,"4"3"0,2 3 1,0-1-1,-1 0 1,-1 5-1,1 5 1,0 6-185,3 5 0,0-2 0,5 6 0,0 1 1,0 1-1,0 0 0,0 1-567,0 3 0,0 1 0,0-2 0,0-1 0,0 0-242,0 1 0,0-1 0,0 0 0,0-1 1,2-2-1,1-2-539,1-2 1,5-2 1017,-5-3 0,6 5 0,-2 1 0</inkml:trace>
  <inkml:trace contextRef="#ctx0" brushRef="#br0" timeOffset="40">21583 12656 7693,'-8'9'40,"0"0"1,1-1-1,1 1 1,-1 0 0,1 1 11,0 2 0,0 0 1,3-2-1,-1-1 1,1 1-1,3 2 148,4 1 1,-1-6-1,6-1 1,1-2-1,2 1 181,1-2 1,0-2-1,1-1 1,-1-1-160,0-4 0,-4-2 0,-1-6 0,1 0 0,0-2-185,0-3 1,0 2-1,2-4 1,-1-1 0,-1 2-1,0 0-105,-2 3 0,5 2 0,-5 1 0,1-1 0,-2 3 202,-1 2 1,-3 5-98,2 8 0,-2 3 0,-4 6 1,-1 1-1,-1 0 0,1 2-159,2 2 1,1 1 0,0-3-1,0 1 1,0 1 0,0-1-58,0 1 0,0 1 0,0-3 1,0 2-1,1-2 0,2-2-20,1-1 1,2-4 0,-3 0 0,3 0-1,1-2 17,3-3 0,2-2 0,1-2 1,0 0-1,1 0-351,-1 0 1,0-6 532,0-3 0,6-8 0,2-4 0</inkml:trace>
  <inkml:trace contextRef="#ctx0" brushRef="#br0" timeOffset="41">21952 12827 7569,'-9'0'286,"2"-1"0,2-4 1,7-2-1,5 0 0,5 1 1,1 0-238,0-3 0,5 2 1,1-2-1,0-1 0,1-2 1,1-1-155,2 0 1,-2 0 0,1-2 0,1-1 0,2-3 0,0 0 216,-3 0 1,-3 2 0,-6 3 0,-2 1 0,-2 0 95,-4 0 1,-10 4 0,-5 2 0,-5 1-1,-4 5 1,-1 3-250,-3 7 1,-2-1-1,-2 0 1,2 3 0,2 0-1,3 2 10,1 1 0,3 0 0,5 2 1,4 2-1,1-1 0,3 1 199,2-1 1,2 5-1,4-4 1,3-2 0,4-1-1,3-2-29,2 0 0,-2 0 0,2 0 0,-2-1 0,0-2 0,1-3-2184,1-1 2045,1-1 0,1 0 0,1 3 0</inkml:trace>
  <inkml:trace contextRef="#ctx0" brushRef="#br0" timeOffset="42">23242 12551 7569,'0'-13'201,"-2"4"1,-2 0 0,-5 0 0,-3 2 0,-1 3-1,-1 2 1,-3 2 0,0 0 0,1 0 0,1 0 0,1 2-1,-2 2 1,-2 5 0,3 3 51,5 1 1,-2 1 0,5 2 0,-2 3-1,2 2 1,1 2-495,3 2 1,2 0-1,2-2 1,2-2 0,4-1-1,4-1 1,5-1-116,3-6 1,1-4 0,4-5-1,-2 2 1,1-4 0,0-4 463,-1-6 0,2-7 0,-7-3 0,1-1 1,-1-4 265,1 0 0,-1 2 0,-3 0 0,-3-2 0,0 1 0,-4 0-176,-1 1 0,-2 6 0,-5-2 1,-4 3-1,-4 4 0,-4 2-669,-4 5 0,2 2 0,-4 2 0,2 0 0,-2 2 0,0 2-2258,0 5 2729,1 2 0,5 3 0,0-1 0</inkml:trace>
  <inkml:trace contextRef="#ctx0" brushRef="#br0" timeOffset="43">23781 12288 7569,'6'-34'6,"-4"3"0,2 8 0,-3 1 0,-1-1 0,0-1 0,0 2 329,0 5 1,-1 2 0,-2 2 0,-3 1 0,-1 4 0,-3 3-168,-2 4 0,-1 7 0,-2 5 0,-2 11 0,-5 13 0,-3 11-93,-2 5 0,-3 7 0,-1 5 1,2 4-1,15-32 0,1 1-356,-8 32 1,2 0 0,5-4 280,1-3 0,0 4 0,0-6 0</inkml:trace>
  <inkml:trace contextRef="#ctx0" brushRef="#br0" timeOffset="44">23307 12577 7569,'14'0'188,"-1"0"1,1 0 0,4-1 0,4-2 0,3-2 0,1 4-39,0 4 1,5 0-1,1 4 1,0 0-1,1-1 1,-4 2-1,0-1-150,2 3 0,-3-4 0,4 0 0</inkml:trace>
  <inkml:trace contextRef="#ctx0" brushRef="#br0" timeOffset="45">22676 13209 7569,'-5'-18'98,"0"1"0,-1 1 0,-2 1 1,1 2-1,-3 1 0,-2 2 1,-1 3-1,0 1 0,0 3 1,-1 1-1,0 4 34,-4 2 1,4 5-1,-5 8 1,1 7 0,-1 7-1,-1 7 1,-4 7-118,-1 6 0,3 3 0,2 9 0,2-5 1,7-2-1,5-5-395,4 0 0,2-4 1,2-2 379,2-4 0,4 2 0,5-10 0</inkml:trace>
  <inkml:trace contextRef="#ctx0" brushRef="#br0" timeOffset="46">22176 13446 7569,'-6'13'94,"3"-5"0,-4 1 0,1 1 0,3 2 1,3 1-1,4 0 0,6-1 0,6-2 240,6-1 0,9-6 1,6 3-1,5-2 1,5 1-1,1-2-145,0-2 0,-5-1 0,1 0 0,-5 0 0,-4 0 0,-4 0-29,-3 0 0,-3 0 0,-3 0 0,-5 0-375,-2 0 0,-4-1 0,-2-5 0,-6-6 63,-6-4 1,0-3 0,-6 3 0,1-3-1,-1 0 1,0 0 108,-1 3 0,-2 1 0,-1 4 0,0 2 152,0 4 0,5 5 0,4 5 0,1 4 0,0 2-132,-1 2 0,-1 6 1,5 3-1,2 2 0,1-1 1,3-1 14,1 1 0,0-2 0,5-1 1,0-1-1,4-3-113,3-1 1,-2-2 0,5-1 0,2-2 0,1-3 0,2-1-954,4-3 0,-2-1 1074,6-2 0,0-12 0,5-3 0</inkml:trace>
  <inkml:trace contextRef="#ctx0" brushRef="#br0" timeOffset="47">23307 13406 7569,'-8'7'65,"-1"5"1,-3 6 0,-2 2 0,-4 3 0,0 2 122,-1 2 1,0-1 0,-4 0 0,3-1 0,1-2 0,3-1-369,1 2 0,2-1 1,0-1-1,1-3 1,2-1 179,1-1 0,0 1 0,-4-5 0</inkml:trace>
  <inkml:trace contextRef="#ctx0" brushRef="#br0" timeOffset="48">22978 13432 7569,'0'-8'414,"0"2"1,2 4-1,1 8-114,1 4 1,6 5 0,1 3-1,3 2 1,4 0 0,-1-1-222,2 0 1,-4-2 0,3 3-1,-4-1 1,-1-3 0,1-1-273,-1-2 1,-5 0-1,1 0 1,0 0 192,-2 0 0,5-5 0,-5-2 0</inkml:trace>
  <inkml:trace contextRef="#ctx0" brushRef="#br0" timeOffset="49">23281 13511 7569,'0'-13'182,"0"0"1,-1 0 0,-4 0 0,-3 1 0,-4 3 0,-1 3 0,-1 2 93,1 0 0,0-1 1,0 5-1,0 2 1,0 1-260,0 1 1,-1 8 0,1-1 0,-1 7-1,-2 2 1,-2 4-84,2 1 1,-2 1-1,4-1 1,3-2-1,3-2 1,2-1-157,0 1 0,3-5 1,6 1-1,3-4 1,1-2-57,3-3 0,2-5 0,0 0 561,-3-6 0,-4 0 0,-3-5 0,2-3-30,5 0 0,3-3 0,-1 1 0,0 2 0,-3 0-142,3 3 0,0-1 0,4-4 0,1 0 0,2-1 1,-2 3-22,-2 2 1,-2-3 0,-2 5 0,-2-2-133,-3 0 0,-2 6 28,-7-1 0,1 4 1,-6 4-1,0 5 1,1 3-1,0 1-7,3 0 1,-4 6 0,4 2 0,2 1 0,2 0 0,2-1-76,4 0 1,2-1-1,6-4 1,2 2-1,1-3 1,3-4-369,2-2 0,0-2 0,4 4 0,-3-4 0,-3-1 464,0-3 0,-4 4 0,4 0 0</inkml:trace>
  <inkml:trace contextRef="#ctx0" brushRef="#br0" timeOffset="50">23610 13261 7962,'-9'2'246,"2"2"1,0 6 0,1 6 0,-1 6-1,-1 5 1,0 2 0,-1 5-88,0 4 1,5-2-1,-4 7 1,2-5-1,2-5 1,0 1 0,-1-2-2621,2 0 2461,2 5 0,-5-10 0,-1 6 0</inkml:trace>
  <inkml:trace contextRef="#ctx0" brushRef="#br0" timeOffset="51">23321 13551 7569,'0'-19'189,"5"4"1,4-2 0,4 2-1,5 3 1,2 2 0,2 1 217,0-1 0,0 4 0,5 0 0,-3 2 0,0 0 1,-4 1-309,-1 1 0,-1 2 0,-5 0 1,0 0 10,0 0 1,-5 2 0,-4 2 0,-3 5-9,-1 3 1,0 1-1,0 0 1,0 0 0,2 2-1,1 1 23,1 1 1,1 2 0,-4-3-1,3 2 1,4-1-203,-1 2 1,5-4 0,-5 3-1,2-4 1,0-2 0,-1-2-339,0-1 1,3-5 0,-2 4 0,3-3 405,1-2 0,-4-3 0,-2-4 0,0-6 0,-1-5 0,2-4 266,-1-1 1,2-1-1,4-2 1,0 2-1,0 1 1,0 1-106,1 0 1,-3-3-1,-1 6 1,-2 3-1,-2 2-871,-3 1 1,-2 6 0,-1 4-2445,0 7 3163,-6-1 0,-1 6 0,-6-5 0</inkml:trace>
  <inkml:trace contextRef="#ctx0" brushRef="#br0" timeOffset="52">23979 13669 7569,'13'-1'281,"-1"-4"1,-2-3 0,-3-4 215,-1-1 0,-2 0 1,-2-1-1,1 1 1,1 0-310,-1 0 1,3 0 0,-2 0-1,1 1 1,-1 2-361,0 1 0,7 2 0,-3-2 1,4 4-163,1 4 1,0 1 0,1 0 0,-1 0 0,0 0 0,0 1-57,0 4 1,0-2 0,1 6 0,-1-1 0,0 1 360,0 0 0,0-2 0,0 3 0,1-2 289,-1-2 1,0-2 0,0-4 0,0-2-1,0 0-43,0-3 0,1-5 1,-1 1-1,1-3 0,3-2 1,-1-2 28,-5-2 1,1 1 0,-6 2 0,0-1 0,0-2-114,-4 2 0,0 6 1,-4 3-1,-2 1 1,-5 3-114,-2 2 1,-3 2 0,1 3 0,0 5-1,0 3-58,0 1 1,0 2 0,-1 2 0,1 5 0,0 3 170,0 1 1,1-1-1,2-1 1,3-3 0,1 1-1,3 0-52,2 0 0,1-6 0,1 2 1,5-4-1,6-2-406,4-3 0,7 1 0,-1-5 0,4-3 325,5 0 0,8-2 0,8 0 0</inkml:trace>
  <inkml:trace contextRef="#ctx0" brushRef="#br0" timeOffset="53">25045 13682 7318,'-2'-13'66,"-2"0"1,-5 1-1,-1 2 632,1 1 0,2 6 0,4 0-484,-2 6 1,1 5-1,4 6 1,0 4-1,0 4 1,0 3-1,0 2-6,0 4 0,0-2 1,0 5-1,1 0 1,4-2-326,4 0 0,-2-1 0,0-5 0,1-1 0,-3-2 0,1-1-210,-3 1 1,-3-2 0,-3-1 0,-3-1 0,-1-1 0,-5-2-52,-4-3 0,2 3 0,-4-8 0,2-1 0,0-3 378,-2-2 0,-5-8 0,3-1 0</inkml:trace>
  <inkml:trace contextRef="#ctx0" brushRef="#br0" timeOffset="54">24939 13327 7569,'-4'9'322,"0"0"1,1 1-1,1 2 1,2 1-323,0 0 0,0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11/24/20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Operator_(mathematics)" TargetMode="External"/><Relationship Id="rId7" Type="http://schemas.openxmlformats.org/officeDocument/2006/relationships/hyperlink" Target="https://en.wikipedia.org/wiki/Nabla_symbol"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en.wikipedia.org/wiki/Differential_operator" TargetMode="External"/><Relationship Id="rId5" Type="http://schemas.openxmlformats.org/officeDocument/2006/relationships/hyperlink" Target="https://en.wikipedia.org/wiki/Vector_(geometry)" TargetMode="External"/><Relationship Id="rId4" Type="http://schemas.openxmlformats.org/officeDocument/2006/relationships/hyperlink" Target="https://en.wikipedia.org/wiki/Vector_calculu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a:t>
            </a:r>
            <a:r>
              <a:rPr lang="en-US" sz="1200" b="1" kern="1200" dirty="0">
                <a:solidFill>
                  <a:schemeClr val="tx1"/>
                </a:solidFill>
                <a:effectLst/>
                <a:latin typeface="+mn-lt"/>
                <a:ea typeface="+mn-ea"/>
                <a:cs typeface="+mn-cs"/>
              </a:rPr>
              <a:t>each training example</a:t>
            </a:r>
            <a:r>
              <a:rPr lang="en-US" sz="1200" kern="1200" dirty="0">
                <a:solidFill>
                  <a:schemeClr val="tx1"/>
                </a:solidFill>
                <a:effectLst/>
                <a:latin typeface="+mn-lt"/>
                <a:ea typeface="+mn-ea"/>
                <a:cs typeface="+mn-cs"/>
              </a:rPr>
              <a:t>,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a:t>
            </a:r>
            <a:r>
              <a:rPr lang="en-US" sz="1200" b="1" kern="1200" dirty="0">
                <a:solidFill>
                  <a:schemeClr val="tx1"/>
                </a:solidFill>
                <a:effectLst/>
                <a:latin typeface="+mn-lt"/>
                <a:ea typeface="+mn-ea"/>
                <a:cs typeface="+mn-cs"/>
              </a:rPr>
              <a:t>stochastic</a:t>
            </a:r>
            <a:r>
              <a:rPr lang="en-US" sz="1200" kern="1200" dirty="0">
                <a:solidFill>
                  <a:schemeClr val="tx1"/>
                </a:solidFill>
                <a:effectLst/>
                <a:latin typeface="+mn-lt"/>
                <a:ea typeface="+mn-ea"/>
                <a:cs typeface="+mn-cs"/>
              </a:rPr>
              <a:t> because it chooses a </a:t>
            </a:r>
            <a:r>
              <a:rPr lang="en-US" sz="1200" b="1" kern="1200" dirty="0">
                <a:solidFill>
                  <a:schemeClr val="tx1"/>
                </a:solidFill>
                <a:effectLst/>
                <a:latin typeface="+mn-lt"/>
                <a:ea typeface="+mn-ea"/>
                <a:cs typeface="+mn-cs"/>
              </a:rPr>
              <a:t>single random example </a:t>
            </a:r>
            <a:r>
              <a:rPr lang="en-US" sz="1200" kern="1200" dirty="0">
                <a:solidFill>
                  <a:schemeClr val="tx1"/>
                </a:solidFill>
                <a:effectLst/>
                <a:latin typeface="+mn-lt"/>
                <a:ea typeface="+mn-ea"/>
                <a:cs typeface="+mn-cs"/>
              </a:rPr>
              <a:t>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stochastic gradient descent algorithm. Step 1 (computing the loss) is used to report how well we are doing on the current tuple. The algorithm can terminate when it converges (or when the gradient &lt; </a:t>
            </a:r>
            <a:r>
              <a:rPr lang="en-US" sz="1200" kern="1200" dirty="0" err="1">
                <a:solidFill>
                  <a:schemeClr val="tx1"/>
                </a:solidFill>
                <a:effectLst/>
                <a:latin typeface="+mn-lt"/>
                <a:ea typeface="+mn-ea"/>
                <a:cs typeface="+mn-cs"/>
              </a:rPr>
              <a:t>ε</a:t>
            </a:r>
            <a:r>
              <a:rPr lang="en-US" sz="1200" kern="1200" dirty="0">
                <a:solidFill>
                  <a:schemeClr val="tx1"/>
                </a:solidFill>
                <a:effectLst/>
                <a:latin typeface="+mn-lt"/>
                <a:ea typeface="+mn-ea"/>
                <a:cs typeface="+mn-cs"/>
              </a:rPr>
              <a:t>), or when progress halts (for example when the loss starts going up on a held-out set).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1519437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that this observation </a:t>
            </a:r>
            <a:r>
              <a:rPr lang="en-US" i="1" dirty="0"/>
              <a:t>x </a:t>
            </a:r>
            <a:r>
              <a:rPr lang="en-US" dirty="0"/>
              <a:t>happened to be a positive example. We would expect that after seeing more negative examples with high counts of negative words, that the weight </a:t>
            </a:r>
            <a:r>
              <a:rPr lang="en-US" i="1" dirty="0"/>
              <a:t>w</a:t>
            </a:r>
            <a:r>
              <a:rPr lang="en-US" dirty="0"/>
              <a:t>2 would shift to have a negative value.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913944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problem with learning weights that make the model perfectly match the training data. If a feature is perfectly predictive of the outcome because it happens to only occur in one class, it will be assigned a very high weight. The weights for features will attempt to perfectly fit details of the training set, in fact too perfectly, modeling noisy factors that just </a:t>
            </a:r>
            <a:r>
              <a:rPr lang="en-US" sz="1200" kern="1200" dirty="0" err="1">
                <a:solidFill>
                  <a:schemeClr val="tx1"/>
                </a:solidFill>
                <a:effectLst/>
                <a:latin typeface="+mn-lt"/>
                <a:ea typeface="+mn-ea"/>
                <a:cs typeface="+mn-cs"/>
              </a:rPr>
              <a:t>accid</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entally</a:t>
            </a:r>
            <a:r>
              <a:rPr lang="en-US" sz="1200" kern="1200" dirty="0">
                <a:solidFill>
                  <a:schemeClr val="tx1"/>
                </a:solidFill>
                <a:effectLst/>
                <a:latin typeface="+mn-lt"/>
                <a:ea typeface="+mn-ea"/>
                <a:cs typeface="+mn-cs"/>
              </a:rPr>
              <a:t> correlate with the class. This problem is called </a:t>
            </a:r>
            <a:r>
              <a:rPr lang="en-US" sz="1200" b="0" kern="1200" dirty="0">
                <a:solidFill>
                  <a:schemeClr val="tx1"/>
                </a:solidFill>
                <a:effectLst/>
                <a:latin typeface="+mn-lt"/>
                <a:ea typeface="+mn-ea"/>
                <a:cs typeface="+mn-cs"/>
              </a:rPr>
              <a:t>overfitting.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L1 regularization </a:t>
            </a:r>
            <a:r>
              <a:rPr lang="en-US" sz="1200" kern="1200" dirty="0">
                <a:solidFill>
                  <a:schemeClr val="tx1"/>
                </a:solidFill>
                <a:effectLst/>
                <a:latin typeface="+mn-lt"/>
                <a:ea typeface="+mn-ea"/>
                <a:cs typeface="+mn-cs"/>
              </a:rPr>
              <a:t>is a linear function of the weight values, named after the L1 norm, the sum of the absolute values of the weights, or </a:t>
            </a:r>
            <a:r>
              <a:rPr lang="en-US" sz="1200" b="0" kern="1200" dirty="0">
                <a:solidFill>
                  <a:schemeClr val="tx1"/>
                </a:solidFill>
                <a:effectLst/>
                <a:latin typeface="+mn-lt"/>
                <a:ea typeface="+mn-ea"/>
                <a:cs typeface="+mn-cs"/>
              </a:rPr>
              <a:t>Manhattan distance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L2 regularization </a:t>
            </a:r>
            <a:r>
              <a:rPr lang="en-US" sz="1200" kern="1200" dirty="0">
                <a:solidFill>
                  <a:schemeClr val="tx1"/>
                </a:solidFill>
                <a:effectLst/>
                <a:latin typeface="+mn-lt"/>
                <a:ea typeface="+mn-ea"/>
                <a:cs typeface="+mn-cs"/>
              </a:rPr>
              <a:t>is a quadratic function of the weight values, named because it uses the (square of the) L2 norm of the weight values. The L2 norm,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||2, is the same as the </a:t>
            </a:r>
            <a:r>
              <a:rPr lang="en-US" sz="1200" b="0" kern="1200" dirty="0">
                <a:solidFill>
                  <a:schemeClr val="tx1"/>
                </a:solidFill>
                <a:effectLst/>
                <a:latin typeface="+mn-lt"/>
                <a:ea typeface="+mn-ea"/>
                <a:cs typeface="+mn-cs"/>
              </a:rPr>
              <a:t>Euclidean distance </a:t>
            </a:r>
            <a:r>
              <a:rPr lang="en-US" sz="1200" kern="1200" dirty="0">
                <a:solidFill>
                  <a:schemeClr val="tx1"/>
                </a:solidFill>
                <a:effectLst/>
                <a:latin typeface="+mn-lt"/>
                <a:ea typeface="+mn-ea"/>
                <a:cs typeface="+mn-cs"/>
              </a:rPr>
              <a:t>of the vector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from the origin.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L2 regularization is easier to optimize because of its simple derivative,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while L1 regularization is more complex (the derivative is non-continuous at zero).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1144672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such cases we use </a:t>
            </a:r>
            <a:r>
              <a:rPr lang="en-US" sz="1200" b="0" kern="1200" dirty="0">
                <a:solidFill>
                  <a:schemeClr val="tx1"/>
                </a:solidFill>
                <a:effectLst/>
                <a:latin typeface="+mn-lt"/>
                <a:ea typeface="+mn-ea"/>
                <a:cs typeface="+mn-cs"/>
              </a:rPr>
              <a:t>multinomial logistic regression</a:t>
            </a:r>
            <a:r>
              <a:rPr lang="en-US" sz="1200" kern="1200" dirty="0">
                <a:solidFill>
                  <a:schemeClr val="tx1"/>
                </a:solidFill>
                <a:effectLst/>
                <a:latin typeface="+mn-lt"/>
                <a:ea typeface="+mn-ea"/>
                <a:cs typeface="+mn-cs"/>
              </a:rPr>
              <a:t>, also called </a:t>
            </a:r>
            <a:r>
              <a:rPr lang="en-US" sz="1200" b="0" kern="1200" dirty="0" err="1">
                <a:solidFill>
                  <a:schemeClr val="tx1"/>
                </a:solidFill>
                <a:effectLst/>
                <a:latin typeface="+mn-lt"/>
                <a:ea typeface="+mn-ea"/>
                <a:cs typeface="+mn-cs"/>
              </a:rPr>
              <a:t>softmax</a:t>
            </a:r>
            <a:r>
              <a:rPr lang="en-US" sz="1200" b="0" kern="1200" dirty="0">
                <a:solidFill>
                  <a:schemeClr val="tx1"/>
                </a:solidFill>
                <a:effectLst/>
                <a:latin typeface="+mn-lt"/>
                <a:ea typeface="+mn-ea"/>
                <a:cs typeface="+mn-cs"/>
              </a:rPr>
              <a:t> re- </a:t>
            </a:r>
            <a:r>
              <a:rPr lang="en-US" sz="1200" b="0" kern="1200" dirty="0" err="1">
                <a:solidFill>
                  <a:schemeClr val="tx1"/>
                </a:solidFill>
                <a:effectLst/>
                <a:latin typeface="+mn-lt"/>
                <a:ea typeface="+mn-ea"/>
                <a:cs typeface="+mn-cs"/>
              </a:rPr>
              <a:t>gression</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historically, the </a:t>
            </a:r>
            <a:r>
              <a:rPr lang="en-US" sz="1200" b="0" kern="1200" dirty="0" err="1">
                <a:solidFill>
                  <a:schemeClr val="tx1"/>
                </a:solidFill>
                <a:effectLst/>
                <a:latin typeface="+mn-lt"/>
                <a:ea typeface="+mn-ea"/>
                <a:cs typeface="+mn-cs"/>
              </a:rPr>
              <a:t>maxent</a:t>
            </a:r>
            <a:r>
              <a:rPr lang="en-US" sz="1200" b="0" kern="1200" dirty="0">
                <a:solidFill>
                  <a:schemeClr val="tx1"/>
                </a:solidFill>
                <a:effectLst/>
                <a:latin typeface="+mn-lt"/>
                <a:ea typeface="+mn-ea"/>
                <a:cs typeface="+mn-cs"/>
              </a:rPr>
              <a:t> classifier</a:t>
            </a:r>
            <a:r>
              <a:rPr lang="en-US" sz="1200" kern="1200" dirty="0">
                <a:solidFill>
                  <a:schemeClr val="tx1"/>
                </a:solidFill>
                <a:effectLst/>
                <a:latin typeface="+mn-lt"/>
                <a:ea typeface="+mn-ea"/>
                <a:cs typeface="+mn-cs"/>
              </a:rPr>
              <a:t>).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function takes a vector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err="1">
                <a:solidFill>
                  <a:schemeClr val="tx1"/>
                </a:solidFill>
                <a:effectLst/>
                <a:latin typeface="+mn-lt"/>
                <a:ea typeface="+mn-ea"/>
                <a:cs typeface="+mn-cs"/>
              </a:rPr>
              <a:t>zk</a:t>
            </a:r>
            <a:r>
              <a:rPr lang="en-US" sz="1200" kern="1200" dirty="0">
                <a:solidFill>
                  <a:schemeClr val="tx1"/>
                </a:solidFill>
                <a:effectLst/>
                <a:latin typeface="+mn-lt"/>
                <a:ea typeface="+mn-ea"/>
                <a:cs typeface="+mn-cs"/>
              </a:rPr>
              <a:t>]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arbitrary values and maps them to a probability distribution, with each value in the range (0,1), and all the values summing to 1. Like the sigmoid, it is an exponential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2744542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0.6+1.1 −1.5+1.2+3.2−1.1</a:t>
            </a:r>
            <a:r>
              <a:rPr lang="en-US" sz="1200" kern="1200" baseline="0" dirty="0">
                <a:solidFill>
                  <a:schemeClr val="tx1"/>
                </a:solidFill>
                <a:effectLst/>
                <a:latin typeface="+mn-lt"/>
                <a:ea typeface="+mn-ea"/>
                <a:cs typeface="+mn-cs"/>
              </a:rPr>
              <a:t> = 3.5</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0.054+0.090+0.007+0.099+0.74+0.010</a:t>
            </a:r>
            <a:r>
              <a:rPr lang="en-US" sz="1200" kern="1200" dirty="0">
                <a:solidFill>
                  <a:schemeClr val="tx1"/>
                </a:solidFill>
                <a:effectLst/>
                <a:latin typeface="+mn-lt"/>
                <a:ea typeface="+mn-ea"/>
                <a:cs typeface="+mn-cs"/>
              </a:rPr>
              <a:t> = 1</a:t>
            </a:r>
            <a:endParaRPr lang="mr-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88956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2884056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a:p>
          <a:p>
            <a:endParaRPr lang="en-US" dirty="0"/>
          </a:p>
          <a:p>
            <a:r>
              <a:rPr lang="en-US" sz="1200" kern="1200" dirty="0">
                <a:solidFill>
                  <a:schemeClr val="tx1"/>
                </a:solidFill>
                <a:effectLst/>
                <a:latin typeface="+mn-lt"/>
                <a:ea typeface="+mn-ea"/>
                <a:cs typeface="+mn-cs"/>
              </a:rPr>
              <a:t>The magnitude of the amount to move in gradient descent is the value of the slope </a:t>
            </a:r>
            <a:r>
              <a:rPr lang="en-US" sz="1200" i="1" kern="1200" dirty="0">
                <a:solidFill>
                  <a:schemeClr val="tx1"/>
                </a:solidFill>
                <a:effectLst/>
                <a:latin typeface="+mn-lt"/>
                <a:ea typeface="+mn-ea"/>
                <a:cs typeface="+mn-cs"/>
              </a:rPr>
              <a:t>d 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weighted by a </a:t>
            </a:r>
            <a:r>
              <a:rPr lang="en-US" sz="1200" b="0" kern="1200" dirty="0">
                <a:solidFill>
                  <a:schemeClr val="tx1"/>
                </a:solidFill>
                <a:effectLst/>
                <a:latin typeface="+mn-lt"/>
                <a:ea typeface="+mn-ea"/>
                <a:cs typeface="+mn-cs"/>
              </a:rPr>
              <a:t>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 A higher (faster) learning rate means that </a:t>
            </a:r>
            <a:endParaRPr lang="en-US" dirty="0"/>
          </a:p>
          <a:p>
            <a:r>
              <a:rPr lang="en-US" sz="1200" i="1" kern="1200" dirty="0" err="1">
                <a:solidFill>
                  <a:schemeClr val="tx1"/>
                </a:solidFill>
                <a:effectLst/>
                <a:latin typeface="+mn-lt"/>
                <a:ea typeface="+mn-ea"/>
                <a:cs typeface="+mn-cs"/>
              </a:rPr>
              <a:t>dw</a:t>
            </a: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should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more on each step. 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1107802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2612296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obvious.</a:t>
            </a:r>
          </a:p>
          <a:p>
            <a:endParaRPr lang="en-US" sz="120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t>
            </a:r>
            <a:r>
              <a:rPr lang="en-US" sz="1200" b="1" i="0" u="none" strike="noStrike" kern="1200" baseline="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Del</a:t>
            </a:r>
            <a:r>
              <a:rPr lang="en-US" sz="1200" b="0" i="0" u="none" strike="noStrike" kern="1200" dirty="0">
                <a:solidFill>
                  <a:schemeClr val="tx1"/>
                </a:solidFill>
                <a:effectLst/>
                <a:latin typeface="+mn-lt"/>
                <a:ea typeface="+mn-ea"/>
                <a:cs typeface="+mn-cs"/>
              </a:rPr>
              <a:t>, or </a:t>
            </a:r>
            <a:r>
              <a:rPr lang="en-US" sz="1200" b="1" i="0" u="none" strike="noStrike" kern="1200" dirty="0" err="1">
                <a:solidFill>
                  <a:schemeClr val="tx1"/>
                </a:solidFill>
                <a:effectLst/>
                <a:latin typeface="+mn-lt"/>
                <a:ea typeface="+mn-ea"/>
                <a:cs typeface="+mn-cs"/>
              </a:rPr>
              <a:t>nabla</a:t>
            </a:r>
            <a:r>
              <a:rPr lang="en-US" sz="1200" b="0" i="0" u="none" strike="noStrike" kern="1200" dirty="0">
                <a:solidFill>
                  <a:schemeClr val="tx1"/>
                </a:solidFill>
                <a:effectLst/>
                <a:latin typeface="+mn-lt"/>
                <a:ea typeface="+mn-ea"/>
                <a:cs typeface="+mn-cs"/>
              </a:rPr>
              <a:t>, is an </a:t>
            </a:r>
            <a:r>
              <a:rPr lang="en-US" sz="1200" b="0" i="0" u="none" strike="noStrike" kern="1200" dirty="0">
                <a:solidFill>
                  <a:schemeClr val="tx1"/>
                </a:solidFill>
                <a:effectLst/>
                <a:latin typeface="+mn-lt"/>
                <a:ea typeface="+mn-ea"/>
                <a:cs typeface="+mn-cs"/>
                <a:hlinkClick r:id="rId3" tooltip="Operator (mathematics)"/>
              </a:rPr>
              <a:t>operator</a:t>
            </a:r>
            <a:r>
              <a:rPr lang="en-US" sz="1200" b="0" i="0" u="none" strike="noStrike" kern="1200" dirty="0">
                <a:solidFill>
                  <a:schemeClr val="tx1"/>
                </a:solidFill>
                <a:effectLst/>
                <a:latin typeface="+mn-lt"/>
                <a:ea typeface="+mn-ea"/>
                <a:cs typeface="+mn-cs"/>
              </a:rPr>
              <a:t> used in mathematics, in particular in </a:t>
            </a:r>
            <a:r>
              <a:rPr lang="en-US" sz="1200" b="0" i="0" u="none" strike="noStrike" kern="1200" dirty="0">
                <a:solidFill>
                  <a:schemeClr val="tx1"/>
                </a:solidFill>
                <a:effectLst/>
                <a:latin typeface="+mn-lt"/>
                <a:ea typeface="+mn-ea"/>
                <a:cs typeface="+mn-cs"/>
                <a:hlinkClick r:id="rId4" tooltip="Vector calculus"/>
              </a:rPr>
              <a:t>vector calculus</a:t>
            </a:r>
            <a:r>
              <a:rPr lang="en-US" sz="1200" b="0" i="0" u="none" strike="noStrike" kern="1200" dirty="0">
                <a:solidFill>
                  <a:schemeClr val="tx1"/>
                </a:solidFill>
                <a:effectLst/>
                <a:latin typeface="+mn-lt"/>
                <a:ea typeface="+mn-ea"/>
                <a:cs typeface="+mn-cs"/>
              </a:rPr>
              <a:t>, as a </a:t>
            </a:r>
            <a:r>
              <a:rPr lang="en-US" sz="1200" b="0" i="0" u="none" strike="noStrike" kern="1200" dirty="0">
                <a:solidFill>
                  <a:schemeClr val="tx1"/>
                </a:solidFill>
                <a:effectLst/>
                <a:latin typeface="+mn-lt"/>
                <a:ea typeface="+mn-ea"/>
                <a:cs typeface="+mn-cs"/>
                <a:hlinkClick r:id="rId5" tooltip="Vector (geometry)"/>
              </a:rPr>
              <a:t>vector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Differential operator"/>
              </a:rPr>
              <a:t>differential operator</a:t>
            </a:r>
            <a:r>
              <a:rPr lang="en-US" sz="1200" b="0" i="0" u="none" strike="noStrike" kern="1200" dirty="0">
                <a:solidFill>
                  <a:schemeClr val="tx1"/>
                </a:solidFill>
                <a:effectLst/>
                <a:latin typeface="+mn-lt"/>
                <a:ea typeface="+mn-ea"/>
                <a:cs typeface="+mn-cs"/>
              </a:rPr>
              <a:t>, usually represented by the </a:t>
            </a:r>
            <a:r>
              <a:rPr lang="en-US" sz="1200" b="0" i="0" u="none" strike="noStrike" kern="1200" dirty="0">
                <a:solidFill>
                  <a:schemeClr val="tx1"/>
                </a:solidFill>
                <a:effectLst/>
                <a:latin typeface="+mn-lt"/>
                <a:ea typeface="+mn-ea"/>
                <a:cs typeface="+mn-cs"/>
                <a:hlinkClick r:id="rId7" tooltip="Nabla symbol"/>
              </a:rPr>
              <a:t>nabla symbol</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2919285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in Eq. 5.17 that the gradient with respect to a single weight </a:t>
            </a:r>
            <a:r>
              <a:rPr lang="en-US" sz="1200" i="1" kern="1200" dirty="0">
                <a:solidFill>
                  <a:schemeClr val="tx1"/>
                </a:solidFill>
                <a:effectLst/>
                <a:latin typeface="+mn-lt"/>
                <a:ea typeface="+mn-ea"/>
                <a:cs typeface="+mn-cs"/>
              </a:rPr>
              <a:t>w j </a:t>
            </a:r>
            <a:r>
              <a:rPr lang="en-US" sz="1200" kern="1200" dirty="0">
                <a:solidFill>
                  <a:schemeClr val="tx1"/>
                </a:solidFill>
                <a:effectLst/>
                <a:latin typeface="+mn-lt"/>
                <a:ea typeface="+mn-ea"/>
                <a:cs typeface="+mn-cs"/>
              </a:rPr>
              <a:t>represents a very intuitive value: the difference between the true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and our estimated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for that observation, multiplied by the corresponding input value </a:t>
            </a:r>
            <a:r>
              <a:rPr lang="en-US" sz="1200" i="1" kern="1200" dirty="0">
                <a:solidFill>
                  <a:schemeClr val="tx1"/>
                </a:solidFill>
                <a:effectLst/>
                <a:latin typeface="+mn-lt"/>
                <a:ea typeface="+mn-ea"/>
                <a:cs typeface="+mn-cs"/>
              </a:rPr>
              <a:t>x j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3722353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3337811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3557136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42332236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customXml" Target="../ink/ink2.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customXml" Target="../ink/ink3.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customXml" Target="../ink/ink4.xml"/><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customXml" Target="../ink/ink5.xml"/><Relationship Id="rId4" Type="http://schemas.openxmlformats.org/officeDocument/2006/relationships/image" Target="../media/image14.emf"/></Relationships>
</file>

<file path=ppt/slides/_rels/slide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Stochastic Gradient Descent</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5</a:t>
            </a:r>
          </a:p>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Let’s walk though a single step of the gradient descent algorithm.  We’ll use a simple sentiment classifier with just 2 features, and 1 training instance where the correct value is </a:t>
            </a:r>
            <a:r>
              <a:rPr lang="en-US" i="1" dirty="0"/>
              <a:t>y </a:t>
            </a:r>
            <a:r>
              <a:rPr lang="en-US" dirty="0"/>
              <a:t>= 1 (this is a positive review). </a:t>
            </a:r>
          </a:p>
          <a:p>
            <a:pPr algn="ctr"/>
            <a:r>
              <a:rPr lang="en-US" dirty="0"/>
              <a:t>x</a:t>
            </a:r>
            <a:r>
              <a:rPr lang="en-US" baseline="-25000" dirty="0"/>
              <a:t>1</a:t>
            </a:r>
            <a:r>
              <a:rPr lang="en-US" dirty="0"/>
              <a:t> = 3    (count of  positive lexicon words)</a:t>
            </a:r>
          </a:p>
          <a:p>
            <a:pPr algn="ctr"/>
            <a:r>
              <a:rPr lang="en-US" dirty="0"/>
              <a:t>x</a:t>
            </a:r>
            <a:r>
              <a:rPr lang="en-US" baseline="-25000" dirty="0"/>
              <a:t>2</a:t>
            </a:r>
            <a:r>
              <a:rPr lang="en-US" dirty="0"/>
              <a:t> = 2    (count of  positive negative words)</a:t>
            </a:r>
          </a:p>
          <a:p>
            <a:r>
              <a:rPr lang="en-US" dirty="0"/>
              <a:t>The initial weights and bias in θ</a:t>
            </a:r>
            <a:r>
              <a:rPr lang="en-US" baseline="30000" dirty="0"/>
              <a:t>0</a:t>
            </a:r>
            <a:r>
              <a:rPr lang="en-US" dirty="0"/>
              <a:t> are all set to 0, and the initial learning rate </a:t>
            </a:r>
            <a:r>
              <a:rPr lang="en-US" dirty="0" err="1"/>
              <a:t>η</a:t>
            </a:r>
            <a:r>
              <a:rPr lang="en-US" dirty="0"/>
              <a:t> is 0.1: </a:t>
            </a:r>
          </a:p>
          <a:p>
            <a:pPr algn="ctr"/>
            <a:r>
              <a:rPr lang="en-US" dirty="0"/>
              <a:t>w</a:t>
            </a:r>
            <a:r>
              <a:rPr lang="en-US" baseline="-25000" dirty="0"/>
              <a:t>1</a:t>
            </a:r>
            <a:r>
              <a:rPr lang="en-US" dirty="0"/>
              <a:t> = w</a:t>
            </a:r>
            <a:r>
              <a:rPr lang="en-US" baseline="-25000" dirty="0"/>
              <a:t>2</a:t>
            </a:r>
            <a:r>
              <a:rPr lang="en-US" dirty="0"/>
              <a:t> = b = 0</a:t>
            </a:r>
          </a:p>
          <a:p>
            <a:pPr algn="ctr"/>
            <a:r>
              <a:rPr lang="en-US" dirty="0" err="1"/>
              <a:t>η</a:t>
            </a:r>
            <a:r>
              <a:rPr lang="en-US" dirty="0"/>
              <a:t> = 0.1</a:t>
            </a:r>
          </a:p>
          <a:p>
            <a:r>
              <a:rPr lang="en-US" dirty="0"/>
              <a:t>The single update step requires that we compute the gradient, multiplied by the learning rate:</a:t>
            </a:r>
          </a:p>
          <a:p>
            <a:pPr algn="ctr"/>
            <a:endParaRPr lang="en-US" dirty="0"/>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C14633-69C2-4B20-A25D-5198ADF9F536}"/>
                  </a:ext>
                </a:extLst>
              </p:cNvPr>
              <p:cNvSpPr txBox="1"/>
              <p:nvPr/>
            </p:nvSpPr>
            <p:spPr>
              <a:xfrm>
                <a:off x="4114800" y="5869094"/>
                <a:ext cx="3385670" cy="317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𝑡</m:t>
                          </m:r>
                          <m:r>
                            <a:rPr lang="en-US" i="1">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𝑡</m:t>
                          </m:r>
                        </m:sup>
                      </m:sSup>
                      <m:r>
                        <a:rPr lang="en-US" i="1">
                          <a:latin typeface="Cambria Math" panose="02040503050406030204" pitchFamily="18" charset="0"/>
                        </a:rPr>
                        <m:t>−</m:t>
                      </m:r>
                      <m:r>
                        <a:rPr lang="en-US" i="1">
                          <a:latin typeface="Cambria Math" panose="02040503050406030204" pitchFamily="18" charset="0"/>
                        </a:rPr>
                        <m:t>𝜂</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AC14633-69C2-4B20-A25D-5198ADF9F536}"/>
                  </a:ext>
                </a:extLst>
              </p:cNvPr>
              <p:cNvSpPr txBox="1">
                <a:spLocks noRot="1" noChangeAspect="1" noMove="1" noResize="1" noEditPoints="1" noAdjustHandles="1" noChangeArrowheads="1" noChangeShapeType="1" noTextEdit="1"/>
              </p:cNvSpPr>
              <p:nvPr/>
            </p:nvSpPr>
            <p:spPr>
              <a:xfrm>
                <a:off x="4114800" y="5869094"/>
                <a:ext cx="3385670" cy="317844"/>
              </a:xfrm>
              <a:prstGeom prst="rect">
                <a:avLst/>
              </a:prstGeom>
              <a:blipFill>
                <a:blip r:embed="rId3"/>
                <a:stretch>
                  <a:fillRect l="-1124" r="-2247" b="-23077"/>
                </a:stretch>
              </a:blipFill>
            </p:spPr>
            <p:txBody>
              <a:bodyPr/>
              <a:lstStyle/>
              <a:p>
                <a:r>
                  <a:rPr lang="en-US">
                    <a:noFill/>
                  </a:rPr>
                  <a:t> </a:t>
                </a:r>
              </a:p>
            </p:txBody>
          </p:sp>
        </mc:Fallback>
      </mc:AlternateContent>
    </p:spTree>
    <p:extLst>
      <p:ext uri="{BB962C8B-B14F-4D97-AF65-F5344CB8AC3E}">
        <p14:creationId xmlns:p14="http://schemas.microsoft.com/office/powerpoint/2010/main" val="2097001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The derivative of this function for </a:t>
            </a:r>
            <a:r>
              <a:rPr lang="en-US" b="1" dirty="0"/>
              <a:t>a single training example </a:t>
            </a:r>
            <a:r>
              <a:rPr lang="en-US" i="1" dirty="0"/>
              <a:t>x </a:t>
            </a:r>
            <a:r>
              <a:rPr lang="en-US" dirty="0"/>
              <a:t>for a single weight </a:t>
            </a:r>
            <a:r>
              <a:rPr lang="en-US" i="1" dirty="0" err="1"/>
              <a:t>w</a:t>
            </a:r>
            <a:r>
              <a:rPr lang="en-US" i="1" baseline="-25000" dirty="0" err="1"/>
              <a:t>j</a:t>
            </a:r>
            <a:r>
              <a:rPr lang="en-US" dirty="0"/>
              <a:t> is</a:t>
            </a:r>
          </a:p>
          <a:p>
            <a:endParaRPr lang="en-US" dirty="0"/>
          </a:p>
          <a:p>
            <a:endParaRPr lang="en-US" dirty="0"/>
          </a:p>
          <a:p>
            <a:endParaRPr lang="en-US" dirty="0"/>
          </a:p>
          <a:p>
            <a:pPr algn="ctr"/>
            <a:r>
              <a:rPr lang="en-US" dirty="0"/>
              <a:t>The gradient vector has 3 dimensions, for w</a:t>
            </a:r>
            <a:r>
              <a:rPr lang="en-US" baseline="-25000" dirty="0"/>
              <a:t>1</a:t>
            </a:r>
            <a:r>
              <a:rPr lang="en-US" dirty="0"/>
              <a:t>, w</a:t>
            </a:r>
            <a:r>
              <a:rPr lang="en-US" baseline="-25000" dirty="0"/>
              <a:t>2</a:t>
            </a:r>
            <a:r>
              <a:rPr lang="en-US" dirty="0"/>
              <a:t>, and b.</a:t>
            </a:r>
            <a:br>
              <a:rPr lang="en-US" dirty="0"/>
            </a:br>
            <a:r>
              <a:rPr lang="en-US" dirty="0"/>
              <a:t> For our input, x</a:t>
            </a:r>
            <a:r>
              <a:rPr lang="en-US" baseline="-25000" dirty="0"/>
              <a:t>1</a:t>
            </a:r>
            <a:r>
              <a:rPr lang="en-US" dirty="0"/>
              <a:t> = 3 and x</a:t>
            </a:r>
            <a:r>
              <a:rPr lang="en-US" baseline="-25000" dirty="0"/>
              <a:t>2</a:t>
            </a:r>
            <a:r>
              <a:rPr lang="en-US" dirty="0"/>
              <a:t> = 2</a:t>
            </a:r>
          </a:p>
          <a:p>
            <a:pPr algn="ctr"/>
            <a:r>
              <a:rPr lang="en-US" dirty="0"/>
              <a:t>x</a:t>
            </a:r>
            <a:r>
              <a:rPr lang="en-US" baseline="-25000" dirty="0"/>
              <a:t>2</a:t>
            </a:r>
            <a:r>
              <a:rPr lang="en-US" dirty="0"/>
              <a:t> = 2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61F753-19E0-47B7-BAEC-B7E34AF7B7DE}"/>
                  </a:ext>
                </a:extLst>
              </p:cNvPr>
              <p:cNvSpPr txBox="1"/>
              <p:nvPr/>
            </p:nvSpPr>
            <p:spPr>
              <a:xfrm>
                <a:off x="4005326" y="1975864"/>
                <a:ext cx="3742819" cy="684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𝐶𝐸</m:t>
                              </m:r>
                            </m:sub>
                          </m:sSub>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𝑏</m:t>
                              </m:r>
                            </m:e>
                          </m:d>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𝑗</m:t>
                              </m:r>
                            </m:sub>
                          </m:sSub>
                        </m:den>
                      </m:f>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𝑠</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r>
                            <a:rPr lang="en-US" sz="2000" i="1">
                              <a:latin typeface="Cambria Math" panose="02040503050406030204" pitchFamily="18" charset="0"/>
                            </a:rPr>
                            <m:t>𝑦</m:t>
                          </m:r>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oMath>
                  </m:oMathPara>
                </a14:m>
                <a:endParaRPr lang="en-US" sz="2000" dirty="0"/>
              </a:p>
            </p:txBody>
          </p:sp>
        </mc:Choice>
        <mc:Fallback xmlns="">
          <p:sp>
            <p:nvSpPr>
              <p:cNvPr id="4" name="TextBox 3">
                <a:extLst>
                  <a:ext uri="{FF2B5EF4-FFF2-40B4-BE49-F238E27FC236}">
                    <a16:creationId xmlns:a16="http://schemas.microsoft.com/office/drawing/2014/main" id="{8E61F753-19E0-47B7-BAEC-B7E34AF7B7DE}"/>
                  </a:ext>
                </a:extLst>
              </p:cNvPr>
              <p:cNvSpPr txBox="1">
                <a:spLocks noRot="1" noChangeAspect="1" noMove="1" noResize="1" noEditPoints="1" noAdjustHandles="1" noChangeArrowheads="1" noChangeShapeType="1" noTextEdit="1"/>
              </p:cNvSpPr>
              <p:nvPr/>
            </p:nvSpPr>
            <p:spPr>
              <a:xfrm>
                <a:off x="4005326" y="1975864"/>
                <a:ext cx="3742819" cy="684098"/>
              </a:xfrm>
              <a:prstGeom prst="rect">
                <a:avLst/>
              </a:prstGeom>
              <a:blipFill>
                <a:blip r:embed="rId3"/>
                <a:stretch>
                  <a:fillRect l="-1014" r="-338"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B7A294-BDE1-411F-8CFC-2420CE2166B0}"/>
                  </a:ext>
                </a:extLst>
              </p:cNvPr>
              <p:cNvSpPr txBox="1"/>
              <p:nvPr/>
            </p:nvSpPr>
            <p:spPr>
              <a:xfrm>
                <a:off x="2021166" y="4325815"/>
                <a:ext cx="8149667" cy="1383136"/>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r>
                                    <a:rPr lang="en-US" i="1">
                                      <a:latin typeface="Cambria Math" panose="02040503050406030204" pitchFamily="18" charset="0"/>
                                    </a:rPr>
                                    <m:t>𝑏</m:t>
                                  </m:r>
                                </m:den>
                              </m:f>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−0.5</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−1.5</m:t>
                              </m:r>
                            </m:e>
                          </m:mr>
                          <m:mr>
                            <m:e>
                              <m:r>
                                <a:rPr lang="en-US" i="1">
                                  <a:latin typeface="Cambria Math" panose="02040503050406030204" pitchFamily="18" charset="0"/>
                                </a:rPr>
                                <m:t>−1.0</m:t>
                              </m:r>
                            </m:e>
                          </m:mr>
                          <m:mr>
                            <m:e>
                              <m:r>
                                <a:rPr lang="en-US" i="1">
                                  <a:latin typeface="Cambria Math" panose="02040503050406030204" pitchFamily="18" charset="0"/>
                                </a:rPr>
                                <m:t>−0.5</m:t>
                              </m:r>
                            </m:e>
                          </m:mr>
                        </m:m>
                      </m:e>
                    </m:d>
                  </m:oMath>
                </a14:m>
                <a:endParaRPr lang="en-US" dirty="0"/>
              </a:p>
            </p:txBody>
          </p:sp>
        </mc:Choice>
        <mc:Fallback xmlns="">
          <p:sp>
            <p:nvSpPr>
              <p:cNvPr id="6" name="TextBox 5">
                <a:extLst>
                  <a:ext uri="{FF2B5EF4-FFF2-40B4-BE49-F238E27FC236}">
                    <a16:creationId xmlns:a16="http://schemas.microsoft.com/office/drawing/2014/main" id="{9FB7A294-BDE1-411F-8CFC-2420CE2166B0}"/>
                  </a:ext>
                </a:extLst>
              </p:cNvPr>
              <p:cNvSpPr txBox="1">
                <a:spLocks noRot="1" noChangeAspect="1" noMove="1" noResize="1" noEditPoints="1" noAdjustHandles="1" noChangeArrowheads="1" noChangeShapeType="1" noTextEdit="1"/>
              </p:cNvSpPr>
              <p:nvPr/>
            </p:nvSpPr>
            <p:spPr>
              <a:xfrm>
                <a:off x="2021166" y="4325815"/>
                <a:ext cx="8149667" cy="1383136"/>
              </a:xfrm>
              <a:prstGeom prst="rect">
                <a:avLst/>
              </a:prstGeom>
              <a:blipFill>
                <a:blip r:embed="rId4"/>
                <a:stretch>
                  <a:fillRect l="-935" b="-3636"/>
                </a:stretch>
              </a:blipFill>
            </p:spPr>
            <p:txBody>
              <a:bodyPr/>
              <a:lstStyle/>
              <a:p>
                <a:r>
                  <a:rPr lang="en-US">
                    <a:noFill/>
                  </a:rPr>
                  <a:t> </a:t>
                </a:r>
              </a:p>
            </p:txBody>
          </p:sp>
        </mc:Fallback>
      </mc:AlternateContent>
    </p:spTree>
    <p:extLst>
      <p:ext uri="{BB962C8B-B14F-4D97-AF65-F5344CB8AC3E}">
        <p14:creationId xmlns:p14="http://schemas.microsoft.com/office/powerpoint/2010/main" val="2649487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Now that we have a gradient ∇</a:t>
            </a:r>
            <a:r>
              <a:rPr lang="en-US" baseline="-25000" dirty="0" err="1"/>
              <a:t>w,b</a:t>
            </a:r>
            <a:r>
              <a:rPr lang="en-US" dirty="0"/>
              <a:t> , we compute the new parameter vector θ</a:t>
            </a:r>
            <a:r>
              <a:rPr lang="en-US" baseline="30000" dirty="0"/>
              <a:t>1</a:t>
            </a:r>
            <a:r>
              <a:rPr lang="en-US" dirty="0"/>
              <a:t> by moving θ</a:t>
            </a:r>
            <a:r>
              <a:rPr lang="en-US" baseline="30000" dirty="0"/>
              <a:t>0</a:t>
            </a:r>
            <a:r>
              <a:rPr lang="en-US" dirty="0"/>
              <a:t> in the opposite direction from the gradient: </a:t>
            </a:r>
          </a:p>
          <a:p>
            <a:endParaRPr lang="en-US" dirty="0"/>
          </a:p>
          <a:p>
            <a:endParaRPr lang="en-US" dirty="0"/>
          </a:p>
          <a:p>
            <a:endParaRPr lang="en-US" dirty="0"/>
          </a:p>
          <a:p>
            <a:endParaRPr lang="en-US" dirty="0"/>
          </a:p>
          <a:p>
            <a:endParaRPr lang="en-US" dirty="0"/>
          </a:p>
          <a:p>
            <a:r>
              <a:rPr lang="en-US" dirty="0"/>
              <a:t>So after one step of gradient descent, the weights have shifted to be: </a:t>
            </a:r>
          </a:p>
          <a:p>
            <a:pPr algn="ctr"/>
            <a:r>
              <a:rPr lang="en-US" i="1" dirty="0"/>
              <a:t>w</a:t>
            </a:r>
            <a:r>
              <a:rPr lang="en-US" baseline="-25000" dirty="0"/>
              <a:t>1</a:t>
            </a:r>
            <a:r>
              <a:rPr lang="en-US" dirty="0"/>
              <a:t> = 0.15, </a:t>
            </a:r>
            <a:r>
              <a:rPr lang="en-US" i="1" dirty="0"/>
              <a:t>w</a:t>
            </a:r>
            <a:r>
              <a:rPr lang="en-US" baseline="-25000" dirty="0"/>
              <a:t>2</a:t>
            </a:r>
            <a:r>
              <a:rPr lang="en-US" dirty="0"/>
              <a:t> = 0.1, and </a:t>
            </a:r>
            <a:r>
              <a:rPr lang="en-US" i="1" dirty="0"/>
              <a:t>b</a:t>
            </a:r>
            <a:r>
              <a:rPr lang="en-US" dirty="0"/>
              <a:t>= .05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E3E1427-985B-4863-BE37-BFC0C8D50EC0}"/>
                  </a:ext>
                </a:extLst>
              </p:cNvPr>
              <p:cNvSpPr txBox="1"/>
              <p:nvPr/>
            </p:nvSpPr>
            <p:spPr>
              <a:xfrm>
                <a:off x="3464171" y="2444884"/>
                <a:ext cx="3912481" cy="984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𝜃</m:t>
                          </m:r>
                        </m:e>
                        <m:sup>
                          <m:r>
                            <a:rPr lang="en-US" sz="2400" i="1">
                              <a:latin typeface="Cambria Math" panose="02040503050406030204" pitchFamily="18" charset="0"/>
                            </a:rPr>
                            <m:t>1</m:t>
                          </m:r>
                        </m:sup>
                      </m:sSup>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𝑤</m:t>
                                    </m:r>
                                  </m:e>
                                  <m:sub>
                                    <m:r>
                                      <m:rPr>
                                        <m:brk m:alnAt="7"/>
                                      </m:rPr>
                                      <a:rPr lang="en-US" sz="2400" i="1">
                                        <a:latin typeface="Cambria Math" panose="02040503050406030204" pitchFamily="18" charset="0"/>
                                      </a:rPr>
                                      <m:t>1</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e>
                            </m:mr>
                            <m:mr>
                              <m:e>
                                <m:r>
                                  <a:rPr lang="en-US" sz="2400" i="1">
                                    <a:latin typeface="Cambria Math" panose="02040503050406030204" pitchFamily="18" charset="0"/>
                                  </a:rPr>
                                  <m:t>𝑏</m:t>
                                </m:r>
                              </m:e>
                            </m:mr>
                          </m:m>
                        </m:e>
                      </m:d>
                      <m:r>
                        <a:rPr lang="en-US" sz="2400" i="1">
                          <a:latin typeface="Cambria Math" panose="02040503050406030204" pitchFamily="18" charset="0"/>
                        </a:rPr>
                        <m:t>−</m:t>
                      </m:r>
                      <m:r>
                        <a:rPr lang="en-US" sz="2400" i="1">
                          <a:latin typeface="Cambria Math" panose="02040503050406030204" pitchFamily="18" charset="0"/>
                        </a:rPr>
                        <m:t>𝜂</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−1.5</m:t>
                                </m:r>
                              </m:e>
                            </m:mr>
                            <m:mr>
                              <m:e>
                                <m:r>
                                  <a:rPr lang="en-US" sz="2400" i="1">
                                    <a:latin typeface="Cambria Math" panose="02040503050406030204" pitchFamily="18" charset="0"/>
                                  </a:rPr>
                                  <m:t>−1.0</m:t>
                                </m:r>
                              </m:e>
                            </m:mr>
                            <m:mr>
                              <m:e>
                                <m:r>
                                  <a:rPr lang="en-US" sz="2400" i="1">
                                    <a:latin typeface="Cambria Math" panose="02040503050406030204" pitchFamily="18" charset="0"/>
                                  </a:rPr>
                                  <m:t>−0.5</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.15</m:t>
                                </m:r>
                              </m:e>
                            </m:mr>
                            <m:mr>
                              <m:e>
                                <m:r>
                                  <a:rPr lang="en-US" sz="2400" i="1">
                                    <a:latin typeface="Cambria Math" panose="02040503050406030204" pitchFamily="18" charset="0"/>
                                  </a:rPr>
                                  <m:t>.1</m:t>
                                </m:r>
                              </m:e>
                            </m:mr>
                            <m:mr>
                              <m:e>
                                <m:r>
                                  <a:rPr lang="en-US" sz="2400" i="1">
                                    <a:latin typeface="Cambria Math" panose="02040503050406030204" pitchFamily="18" charset="0"/>
                                  </a:rPr>
                                  <m:t>.05</m:t>
                                </m:r>
                              </m:e>
                            </m:mr>
                          </m:m>
                        </m:e>
                      </m:d>
                    </m:oMath>
                  </m:oMathPara>
                </a14:m>
                <a:endParaRPr lang="en-US" sz="2400" dirty="0"/>
              </a:p>
            </p:txBody>
          </p:sp>
        </mc:Choice>
        <mc:Fallback xmlns="">
          <p:sp>
            <p:nvSpPr>
              <p:cNvPr id="5" name="TextBox 4">
                <a:extLst>
                  <a:ext uri="{FF2B5EF4-FFF2-40B4-BE49-F238E27FC236}">
                    <a16:creationId xmlns:a16="http://schemas.microsoft.com/office/drawing/2014/main" id="{DE3E1427-985B-4863-BE37-BFC0C8D50EC0}"/>
                  </a:ext>
                </a:extLst>
              </p:cNvPr>
              <p:cNvSpPr txBox="1">
                <a:spLocks noRot="1" noChangeAspect="1" noMove="1" noResize="1" noEditPoints="1" noAdjustHandles="1" noChangeArrowheads="1" noChangeShapeType="1" noTextEdit="1"/>
              </p:cNvSpPr>
              <p:nvPr/>
            </p:nvSpPr>
            <p:spPr>
              <a:xfrm>
                <a:off x="3464171" y="2444884"/>
                <a:ext cx="3912481" cy="984116"/>
              </a:xfrm>
              <a:prstGeom prst="rect">
                <a:avLst/>
              </a:prstGeom>
              <a:blipFill>
                <a:blip r:embed="rId3"/>
                <a:stretch>
                  <a:fillRect l="-1294" t="-1266" b="-10127"/>
                </a:stretch>
              </a:blipFill>
            </p:spPr>
            <p:txBody>
              <a:bodyPr/>
              <a:lstStyle/>
              <a:p>
                <a:r>
                  <a:rPr lang="en-US">
                    <a:noFill/>
                  </a:rPr>
                  <a:t> </a:t>
                </a:r>
              </a:p>
            </p:txBody>
          </p:sp>
        </mc:Fallback>
      </mc:AlternateContent>
    </p:spTree>
    <p:extLst>
      <p:ext uri="{BB962C8B-B14F-4D97-AF65-F5344CB8AC3E}">
        <p14:creationId xmlns:p14="http://schemas.microsoft.com/office/powerpoint/2010/main" val="2554660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training </a:t>
            </a:r>
          </a:p>
        </p:txBody>
      </p:sp>
      <p:sp>
        <p:nvSpPr>
          <p:cNvPr id="3" name="Content Placeholder 2"/>
          <p:cNvSpPr>
            <a:spLocks noGrp="1"/>
          </p:cNvSpPr>
          <p:nvPr>
            <p:ph idx="1"/>
          </p:nvPr>
        </p:nvSpPr>
        <p:spPr/>
        <p:txBody>
          <a:bodyPr/>
          <a:lstStyle/>
          <a:p>
            <a:r>
              <a:rPr lang="en-US" b="1" dirty="0"/>
              <a:t>Stochastic</a:t>
            </a:r>
            <a:r>
              <a:rPr lang="en-US" dirty="0"/>
              <a:t> gradient descent chooses a </a:t>
            </a:r>
            <a:r>
              <a:rPr lang="en-US" b="1" dirty="0"/>
              <a:t>single random example </a:t>
            </a:r>
            <a:r>
              <a:rPr lang="en-US" dirty="0"/>
              <a:t>at a time and updates its weights on that example. As a result the updates can fluctuate.</a:t>
            </a:r>
          </a:p>
          <a:p>
            <a:r>
              <a:rPr lang="en-US" dirty="0"/>
              <a:t>An alternate is </a:t>
            </a:r>
            <a:r>
              <a:rPr lang="en-US" b="1" dirty="0"/>
              <a:t>batch training, </a:t>
            </a:r>
            <a:r>
              <a:rPr lang="en-US" dirty="0"/>
              <a:t>which</a:t>
            </a:r>
            <a:r>
              <a:rPr lang="en-US" b="1" dirty="0"/>
              <a:t> </a:t>
            </a:r>
            <a:r>
              <a:rPr lang="en-US" dirty="0"/>
              <a:t>computes the gradient over the </a:t>
            </a:r>
            <a:r>
              <a:rPr lang="en-US" b="1" dirty="0"/>
              <a:t>entire dataset</a:t>
            </a:r>
            <a:r>
              <a:rPr lang="en-US" dirty="0"/>
              <a:t>. This gives a much better estimate of which direction to move the weights but takes a long time to compute.</a:t>
            </a:r>
          </a:p>
          <a:p>
            <a:r>
              <a:rPr lang="en-US" dirty="0"/>
              <a:t>A commonly used compromise is </a:t>
            </a:r>
            <a:r>
              <a:rPr lang="en-US" b="1" dirty="0"/>
              <a:t>mini-batch training</a:t>
            </a:r>
            <a:r>
              <a:rPr lang="en-US" dirty="0"/>
              <a:t>, where we train on a small batch.  The batch size can be 512 or 1024, often selected based on computational resources, so that all examples in the mini-batch can be processed in parallel.  The loss is then accumulated. </a:t>
            </a:r>
          </a:p>
        </p:txBody>
      </p:sp>
    </p:spTree>
    <p:extLst>
      <p:ext uri="{BB962C8B-B14F-4D97-AF65-F5344CB8AC3E}">
        <p14:creationId xmlns:p14="http://schemas.microsoft.com/office/powerpoint/2010/main" val="2336022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Logistic Regression – Wrap Up</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5</a:t>
            </a:r>
          </a:p>
          <a:p>
            <a:endParaRPr lang="en-US" dirty="0"/>
          </a:p>
        </p:txBody>
      </p:sp>
    </p:spTree>
    <p:extLst>
      <p:ext uri="{BB962C8B-B14F-4D97-AF65-F5344CB8AC3E}">
        <p14:creationId xmlns:p14="http://schemas.microsoft.com/office/powerpoint/2010/main" val="3034051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p>
        </p:txBody>
      </p:sp>
      <p:sp>
        <p:nvSpPr>
          <p:cNvPr id="3" name="Content Placeholder 2"/>
          <p:cNvSpPr>
            <a:spLocks noGrp="1"/>
          </p:cNvSpPr>
          <p:nvPr>
            <p:ph idx="1"/>
          </p:nvPr>
        </p:nvSpPr>
        <p:spPr/>
        <p:txBody>
          <a:bodyPr>
            <a:normAutofit/>
          </a:bodyPr>
          <a:lstStyle/>
          <a:p>
            <a:r>
              <a:rPr lang="en-US" b="1" dirty="0"/>
              <a:t>Overfitting </a:t>
            </a:r>
            <a:r>
              <a:rPr lang="en-US" dirty="0"/>
              <a:t>is a problem with many machine learning models. Overfitting results in poor generalization and poor performance on unseen test set.</a:t>
            </a:r>
          </a:p>
          <a:p>
            <a:r>
              <a:rPr lang="en-US" dirty="0"/>
              <a:t>In logistic regression, if a feature only occurs in one class then it will get a </a:t>
            </a:r>
            <a:r>
              <a:rPr lang="en-US" b="1" dirty="0"/>
              <a:t>high weight</a:t>
            </a:r>
            <a:r>
              <a:rPr lang="en-US" dirty="0"/>
              <a:t>.  Sometimes we are just modelling noisy factors that just accidentally correlate with the class.</a:t>
            </a:r>
          </a:p>
          <a:p>
            <a:r>
              <a:rPr lang="en-US" b="1" dirty="0"/>
              <a:t>Regularization </a:t>
            </a:r>
            <a:r>
              <a:rPr lang="en-US" dirty="0"/>
              <a:t>is a way to penalize large weights.  A regularization term is added to the loss function. </a:t>
            </a:r>
          </a:p>
          <a:p>
            <a:r>
              <a:rPr lang="en-US" dirty="0"/>
              <a:t>Lasso regression uses L1 regularization</a:t>
            </a:r>
            <a:br>
              <a:rPr lang="en-US" dirty="0"/>
            </a:br>
            <a:r>
              <a:rPr lang="en-US" dirty="0"/>
              <a:t>Ridge regression uses L2 regularization </a:t>
            </a:r>
          </a:p>
          <a:p>
            <a:endParaRPr lang="en-US" dirty="0"/>
          </a:p>
        </p:txBody>
      </p:sp>
    </p:spTree>
    <p:extLst>
      <p:ext uri="{BB962C8B-B14F-4D97-AF65-F5344CB8AC3E}">
        <p14:creationId xmlns:p14="http://schemas.microsoft.com/office/powerpoint/2010/main" val="3739646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p>
        </p:txBody>
      </p:sp>
      <p:sp>
        <p:nvSpPr>
          <p:cNvPr id="3" name="Content Placeholder 2"/>
          <p:cNvSpPr>
            <a:spLocks noGrp="1"/>
          </p:cNvSpPr>
          <p:nvPr>
            <p:ph idx="1"/>
          </p:nvPr>
        </p:nvSpPr>
        <p:spPr/>
        <p:txBody>
          <a:bodyPr/>
          <a:lstStyle/>
          <a:p>
            <a:r>
              <a:rPr lang="en-US" dirty="0"/>
              <a:t>Instead of binary classification, we often want more than two classes.  For sentiment classification we might extend the class labels to be </a:t>
            </a:r>
            <a:r>
              <a:rPr lang="en-US" b="1" dirty="0"/>
              <a:t>positive, negative</a:t>
            </a:r>
            <a:r>
              <a:rPr lang="en-US" dirty="0"/>
              <a:t>, and </a:t>
            </a:r>
            <a:r>
              <a:rPr lang="en-US" b="1" dirty="0"/>
              <a:t>neutral</a:t>
            </a:r>
            <a:r>
              <a:rPr lang="en-US" dirty="0"/>
              <a:t>.</a:t>
            </a:r>
          </a:p>
          <a:p>
            <a:r>
              <a:rPr lang="en-US" dirty="0"/>
              <a:t>We want to know the probability of </a:t>
            </a:r>
            <a:r>
              <a:rPr lang="en-US" i="1" dirty="0"/>
              <a:t>y </a:t>
            </a:r>
            <a:r>
              <a:rPr lang="en-US" dirty="0"/>
              <a:t>for each class </a:t>
            </a:r>
            <a:r>
              <a:rPr lang="en-US" i="1" dirty="0"/>
              <a:t>c </a:t>
            </a:r>
            <a:r>
              <a:rPr lang="en-US" dirty="0"/>
              <a:t>∈ </a:t>
            </a:r>
            <a:r>
              <a:rPr lang="en-US" i="1" dirty="0"/>
              <a:t>C</a:t>
            </a:r>
            <a:r>
              <a:rPr lang="en-US" dirty="0"/>
              <a:t>, </a:t>
            </a:r>
            <a:r>
              <a:rPr lang="en-US" i="1" dirty="0"/>
              <a:t>p</a:t>
            </a:r>
            <a:r>
              <a:rPr lang="en-US" dirty="0"/>
              <a:t>(</a:t>
            </a:r>
            <a:r>
              <a:rPr lang="en-US" i="1" dirty="0"/>
              <a:t>y </a:t>
            </a:r>
            <a:r>
              <a:rPr lang="en-US" dirty="0"/>
              <a:t>= </a:t>
            </a:r>
            <a:r>
              <a:rPr lang="en-US" i="1" dirty="0" err="1"/>
              <a:t>c</a:t>
            </a:r>
            <a:r>
              <a:rPr lang="en-US" dirty="0" err="1"/>
              <a:t>|</a:t>
            </a:r>
            <a:r>
              <a:rPr lang="en-US" i="1" dirty="0" err="1"/>
              <a:t>x</a:t>
            </a:r>
            <a:r>
              <a:rPr lang="en-US" dirty="0"/>
              <a:t>). </a:t>
            </a:r>
          </a:p>
          <a:p>
            <a:r>
              <a:rPr lang="en-US" dirty="0"/>
              <a:t>To get a proper probability, we will use a </a:t>
            </a:r>
            <a:r>
              <a:rPr lang="en-US" b="1" dirty="0"/>
              <a:t>generalization of the sigmoid function</a:t>
            </a:r>
            <a:r>
              <a:rPr lang="en-US" dirty="0"/>
              <a:t> called the </a:t>
            </a:r>
            <a:r>
              <a:rPr lang="en-US" b="1" dirty="0" err="1"/>
              <a:t>softmax</a:t>
            </a:r>
            <a:r>
              <a:rPr lang="en-US" b="1" dirty="0"/>
              <a:t> function.</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EDE5E7-D20F-4413-A3A7-D4DB98EF05CC}"/>
                  </a:ext>
                </a:extLst>
              </p:cNvPr>
              <p:cNvSpPr txBox="1"/>
              <p:nvPr/>
            </p:nvSpPr>
            <p:spPr>
              <a:xfrm>
                <a:off x="3767821" y="3745465"/>
                <a:ext cx="3779304" cy="1031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a:latin typeface="Cambria Math" panose="02040503050406030204" pitchFamily="18" charset="0"/>
                        </a:rPr>
                        <m:t>softmax</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𝑗</m:t>
                                  </m:r>
                                </m:sub>
                              </m:sSub>
                            </m:sup>
                          </m:sSup>
                        </m:num>
                        <m:den>
                          <m:nary>
                            <m:naryPr>
                              <m:chr m:val="∑"/>
                              <m:limLoc m:val="subSup"/>
                              <m:ctrlPr>
                                <a:rPr lang="en-US"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𝑗</m:t>
                                      </m:r>
                                    </m:sub>
                                  </m:sSub>
                                </m:sup>
                              </m:sSup>
                            </m:e>
                          </m:nary>
                        </m:den>
                      </m:f>
                      <m:r>
                        <a:rPr lang="en-US" sz="2000" i="1">
                          <a:latin typeface="Cambria Math" panose="02040503050406030204" pitchFamily="18" charset="0"/>
                        </a:rPr>
                        <m:t> 1≤</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oMath>
                  </m:oMathPara>
                </a14:m>
                <a:endParaRPr lang="en-US" sz="2000" dirty="0"/>
              </a:p>
              <a:p>
                <a:endParaRPr lang="en-US" sz="2000" dirty="0"/>
              </a:p>
            </p:txBody>
          </p:sp>
        </mc:Choice>
        <mc:Fallback xmlns="">
          <p:sp>
            <p:nvSpPr>
              <p:cNvPr id="5" name="TextBox 4">
                <a:extLst>
                  <a:ext uri="{FF2B5EF4-FFF2-40B4-BE49-F238E27FC236}">
                    <a16:creationId xmlns:a16="http://schemas.microsoft.com/office/drawing/2014/main" id="{97EDE5E7-D20F-4413-A3A7-D4DB98EF05CC}"/>
                  </a:ext>
                </a:extLst>
              </p:cNvPr>
              <p:cNvSpPr txBox="1">
                <a:spLocks noRot="1" noChangeAspect="1" noMove="1" noResize="1" noEditPoints="1" noAdjustHandles="1" noChangeArrowheads="1" noChangeShapeType="1" noTextEdit="1"/>
              </p:cNvSpPr>
              <p:nvPr/>
            </p:nvSpPr>
            <p:spPr>
              <a:xfrm>
                <a:off x="3767821" y="3745465"/>
                <a:ext cx="3779304" cy="1031693"/>
              </a:xfrm>
              <a:prstGeom prst="rect">
                <a:avLst/>
              </a:prstGeom>
              <a:blipFill>
                <a:blip r:embed="rId3"/>
                <a:stretch>
                  <a:fillRect l="-669" t="-14458" r="-334" b="-38554"/>
                </a:stretch>
              </a:blipFill>
            </p:spPr>
            <p:txBody>
              <a:bodyPr/>
              <a:lstStyle/>
              <a:p>
                <a:r>
                  <a:rPr lang="en-US">
                    <a:noFill/>
                  </a:rPr>
                  <a:t> </a:t>
                </a:r>
              </a:p>
            </p:txBody>
          </p:sp>
        </mc:Fallback>
      </mc:AlternateContent>
    </p:spTree>
    <p:extLst>
      <p:ext uri="{BB962C8B-B14F-4D97-AF65-F5344CB8AC3E}">
        <p14:creationId xmlns:p14="http://schemas.microsoft.com/office/powerpoint/2010/main" val="2012453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p:sp>
        <p:nvSpPr>
          <p:cNvPr id="3" name="Content Placeholder 2"/>
          <p:cNvSpPr>
            <a:spLocks noGrp="1"/>
          </p:cNvSpPr>
          <p:nvPr>
            <p:ph idx="1"/>
          </p:nvPr>
        </p:nvSpPr>
        <p:spPr/>
        <p:txBody>
          <a:bodyPr/>
          <a:lstStyle/>
          <a:p>
            <a:r>
              <a:rPr lang="en-US" dirty="0"/>
              <a:t>The </a:t>
            </a:r>
            <a:r>
              <a:rPr lang="en-US" dirty="0" err="1"/>
              <a:t>softmax</a:t>
            </a:r>
            <a:r>
              <a:rPr lang="en-US" dirty="0"/>
              <a:t> function takes in an input vector </a:t>
            </a:r>
            <a:r>
              <a:rPr lang="en-US" i="1" dirty="0"/>
              <a:t>z </a:t>
            </a:r>
            <a:r>
              <a:rPr lang="en-US" dirty="0"/>
              <a:t>= [</a:t>
            </a:r>
            <a:r>
              <a:rPr lang="en-US" i="1" dirty="0"/>
              <a:t>z</a:t>
            </a:r>
            <a:r>
              <a:rPr lang="en-US" baseline="-25000" dirty="0"/>
              <a:t>1</a:t>
            </a:r>
            <a:r>
              <a:rPr lang="en-US" dirty="0"/>
              <a:t>,</a:t>
            </a:r>
            <a:r>
              <a:rPr lang="en-US" i="1" dirty="0"/>
              <a:t>z</a:t>
            </a:r>
            <a:r>
              <a:rPr lang="en-US" baseline="-25000" dirty="0"/>
              <a:t>2</a:t>
            </a:r>
            <a:r>
              <a:rPr lang="en-US" dirty="0"/>
              <a:t>,...,</a:t>
            </a:r>
            <a:r>
              <a:rPr lang="en-US" i="1" dirty="0" err="1"/>
              <a:t>z</a:t>
            </a:r>
            <a:r>
              <a:rPr lang="en-US" i="1" baseline="-25000" dirty="0" err="1"/>
              <a:t>k</a:t>
            </a:r>
            <a:r>
              <a:rPr lang="en-US" dirty="0"/>
              <a:t>] and outputs a vector of values normalized  into probabilities.</a:t>
            </a:r>
          </a:p>
          <a:p>
            <a:endParaRPr lang="en-US" dirty="0"/>
          </a:p>
          <a:p>
            <a:endParaRPr lang="en-US" dirty="0"/>
          </a:p>
          <a:p>
            <a:endParaRPr lang="en-US" dirty="0"/>
          </a:p>
          <a:p>
            <a:r>
              <a:rPr lang="tr-TR" dirty="0" err="1"/>
              <a:t>For</a:t>
            </a:r>
            <a:r>
              <a:rPr lang="tr-TR" dirty="0"/>
              <a:t> </a:t>
            </a:r>
            <a:r>
              <a:rPr lang="tr-TR" dirty="0" err="1"/>
              <a:t>example</a:t>
            </a:r>
            <a:r>
              <a:rPr lang="tr-TR" dirty="0"/>
              <a:t>, </a:t>
            </a:r>
            <a:r>
              <a:rPr lang="tr-TR" dirty="0" err="1"/>
              <a:t>for</a:t>
            </a:r>
            <a:r>
              <a:rPr lang="tr-TR" dirty="0"/>
              <a:t> </a:t>
            </a:r>
            <a:r>
              <a:rPr lang="tr-TR" dirty="0" err="1"/>
              <a:t>this</a:t>
            </a:r>
            <a:r>
              <a:rPr lang="tr-TR" dirty="0"/>
              <a:t> </a:t>
            </a:r>
            <a:r>
              <a:rPr lang="tr-TR" dirty="0" err="1"/>
              <a:t>input</a:t>
            </a:r>
            <a:r>
              <a:rPr lang="tr-TR" dirty="0"/>
              <a:t>:  </a:t>
            </a:r>
          </a:p>
          <a:p>
            <a:pPr algn="ctr"/>
            <a:r>
              <a:rPr lang="tr-TR" i="1" dirty="0"/>
              <a:t>z </a:t>
            </a:r>
            <a:r>
              <a:rPr lang="tr-TR" dirty="0"/>
              <a:t>= [0.6, 1.1, −1.5, 1.2, 3.2, −1.1] </a:t>
            </a:r>
          </a:p>
          <a:p>
            <a:r>
              <a:rPr lang="tr-TR" dirty="0" err="1"/>
              <a:t>Softmax</a:t>
            </a:r>
            <a:r>
              <a:rPr lang="tr-TR" dirty="0"/>
              <a:t> </a:t>
            </a:r>
            <a:r>
              <a:rPr lang="tr-TR" dirty="0" err="1"/>
              <a:t>will</a:t>
            </a:r>
            <a:r>
              <a:rPr lang="tr-TR" dirty="0"/>
              <a:t> </a:t>
            </a:r>
            <a:r>
              <a:rPr lang="tr-TR" dirty="0" err="1"/>
              <a:t>output</a:t>
            </a:r>
            <a:r>
              <a:rPr lang="tr-TR" dirty="0"/>
              <a:t>:</a:t>
            </a:r>
          </a:p>
          <a:p>
            <a:pPr algn="ctr"/>
            <a:r>
              <a:rPr lang="pt-BR" dirty="0"/>
              <a:t>[0.056, 0.090, 0.007, 0.099, 0.74, 0.010] </a:t>
            </a:r>
          </a:p>
          <a:p>
            <a:pPr algn="ctr"/>
            <a:endParaRPr lang="tr-TR"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0689D9-370B-4D83-87FB-641599A33805}"/>
                  </a:ext>
                </a:extLst>
              </p:cNvPr>
              <p:cNvSpPr txBox="1"/>
              <p:nvPr/>
            </p:nvSpPr>
            <p:spPr>
              <a:xfrm>
                <a:off x="2860431" y="2168770"/>
                <a:ext cx="4991944" cy="68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a:latin typeface="Cambria Math" panose="02040503050406030204" pitchFamily="18" charset="0"/>
                        </a:rPr>
                        <m:t>softmax</m:t>
                      </m:r>
                      <m:d>
                        <m:dPr>
                          <m:ctrlPr>
                            <a:rPr lang="en-US" sz="2000" i="1">
                              <a:latin typeface="Cambria Math" panose="02040503050406030204" pitchFamily="18" charset="0"/>
                            </a:rPr>
                          </m:ctrlPr>
                        </m:dPr>
                        <m:e>
                          <m:r>
                            <a:rPr lang="en-US" sz="2000" i="1">
                              <a:latin typeface="Cambria Math" panose="02040503050406030204" pitchFamily="18" charset="0"/>
                            </a:rPr>
                            <m:t>𝑧</m:t>
                          </m:r>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1</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2</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𝑘</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oMath>
                  </m:oMathPara>
                </a14:m>
                <a:endParaRPr lang="en-US" sz="2000" dirty="0"/>
              </a:p>
            </p:txBody>
          </p:sp>
        </mc:Choice>
        <mc:Fallback xmlns="">
          <p:sp>
            <p:nvSpPr>
              <p:cNvPr id="4" name="TextBox 3">
                <a:extLst>
                  <a:ext uri="{FF2B5EF4-FFF2-40B4-BE49-F238E27FC236}">
                    <a16:creationId xmlns:a16="http://schemas.microsoft.com/office/drawing/2014/main" id="{190689D9-370B-4D83-87FB-641599A33805}"/>
                  </a:ext>
                </a:extLst>
              </p:cNvPr>
              <p:cNvSpPr txBox="1">
                <a:spLocks noRot="1" noChangeAspect="1" noMove="1" noResize="1" noEditPoints="1" noAdjustHandles="1" noChangeArrowheads="1" noChangeShapeType="1" noTextEdit="1"/>
              </p:cNvSpPr>
              <p:nvPr/>
            </p:nvSpPr>
            <p:spPr>
              <a:xfrm>
                <a:off x="2860431" y="2168770"/>
                <a:ext cx="4991944" cy="680507"/>
              </a:xfrm>
              <a:prstGeom prst="rect">
                <a:avLst/>
              </a:prstGeom>
              <a:blipFill>
                <a:blip r:embed="rId3"/>
                <a:stretch>
                  <a:fillRect l="-761" t="-21818" r="-1269" b="-110909"/>
                </a:stretch>
              </a:blipFill>
            </p:spPr>
            <p:txBody>
              <a:bodyPr/>
              <a:lstStyle/>
              <a:p>
                <a:r>
                  <a:rPr lang="en-US">
                    <a:noFill/>
                  </a:rPr>
                  <a:t> </a:t>
                </a:r>
              </a:p>
            </p:txBody>
          </p:sp>
        </mc:Fallback>
      </mc:AlternateContent>
    </p:spTree>
    <p:extLst>
      <p:ext uri="{BB962C8B-B14F-4D97-AF65-F5344CB8AC3E}">
        <p14:creationId xmlns:p14="http://schemas.microsoft.com/office/powerpoint/2010/main" val="4017787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838200" y="1137177"/>
            <a:ext cx="9629483" cy="503502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63FB3F8-DD7B-9A4B-92AE-117782ACF2AE}"/>
                  </a:ext>
                </a:extLst>
              </p14:cNvPr>
              <p14:cNvContentPartPr/>
              <p14:nvPr/>
            </p14:nvContentPartPr>
            <p14:xfrm>
              <a:off x="8093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8077440" y="1586160"/>
                <a:ext cx="73080" cy="86400"/>
              </a:xfrm>
              <a:prstGeom prst="rect">
                <a:avLst/>
              </a:prstGeom>
            </p:spPr>
          </p:pic>
        </mc:Fallback>
      </mc:AlternateContent>
    </p:spTree>
    <p:extLst>
      <p:ext uri="{BB962C8B-B14F-4D97-AF65-F5344CB8AC3E}">
        <p14:creationId xmlns:p14="http://schemas.microsoft.com/office/powerpoint/2010/main" val="3781821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676401" y="2438401"/>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F190C23-6F9B-A044-A422-AE5A7B292D9F}"/>
                  </a:ext>
                </a:extLst>
              </p14:cNvPr>
              <p14:cNvContentPartPr/>
              <p14:nvPr/>
            </p14:nvContentPartPr>
            <p14:xfrm>
              <a:off x="4219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4210320" y="1783080"/>
                <a:ext cx="3520440" cy="4743720"/>
              </a:xfrm>
              <a:prstGeom prst="rect">
                <a:avLst/>
              </a:prstGeom>
            </p:spPr>
          </p:pic>
        </mc:Fallback>
      </mc:AlternateContent>
    </p:spTree>
    <p:extLst>
      <p:ext uri="{BB962C8B-B14F-4D97-AF65-F5344CB8AC3E}">
        <p14:creationId xmlns:p14="http://schemas.microsoft.com/office/powerpoint/2010/main" val="42313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3065280" y="3352801"/>
            <a:ext cx="4800600" cy="11391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CA376E2-1136-ED4B-AFB2-7D19E39FDBEB}"/>
                  </a:ext>
                </a:extLst>
              </p14:cNvPr>
              <p14:cNvContentPartPr/>
              <p14:nvPr/>
            </p14:nvContentPartPr>
            <p14:xfrm>
              <a:off x="3060000" y="2865240"/>
              <a:ext cx="6998400" cy="3045960"/>
            </p14:xfrm>
          </p:contentPart>
        </mc:Choice>
        <mc:Fallback xmlns="">
          <p:pic>
            <p:nvPicPr>
              <p:cNvPr id="4" name="Ink 3">
                <a:extLst>
                  <a:ext uri="{FF2B5EF4-FFF2-40B4-BE49-F238E27FC236}">
                    <a16:creationId xmlns:a16="http://schemas.microsoft.com/office/drawing/2014/main" id="{1CA376E2-1136-ED4B-AFB2-7D19E39FDBEB}"/>
                  </a:ext>
                </a:extLst>
              </p:cNvPr>
              <p:cNvPicPr/>
              <p:nvPr/>
            </p:nvPicPr>
            <p:blipFill>
              <a:blip r:embed="rId5"/>
              <a:stretch>
                <a:fillRect/>
              </a:stretch>
            </p:blipFill>
            <p:spPr>
              <a:xfrm>
                <a:off x="3050640" y="2855880"/>
                <a:ext cx="7017120" cy="3064680"/>
              </a:xfrm>
              <a:prstGeom prst="rect">
                <a:avLst/>
              </a:prstGeom>
            </p:spPr>
          </p:pic>
        </mc:Fallback>
      </mc:AlternateContent>
    </p:spTree>
    <p:extLst>
      <p:ext uri="{BB962C8B-B14F-4D97-AF65-F5344CB8AC3E}">
        <p14:creationId xmlns:p14="http://schemas.microsoft.com/office/powerpoint/2010/main" val="84760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dimensions</a:t>
            </a:r>
          </a:p>
        </p:txBody>
      </p:sp>
      <p:pic>
        <p:nvPicPr>
          <p:cNvPr id="4" name="Content Placeholder 3"/>
          <p:cNvPicPr>
            <a:picLocks noGrp="1" noChangeAspect="1"/>
          </p:cNvPicPr>
          <p:nvPr>
            <p:ph idx="1"/>
          </p:nvPr>
        </p:nvPicPr>
        <p:blipFill>
          <a:blip r:embed="rId3"/>
          <a:stretch>
            <a:fillRect/>
          </a:stretch>
        </p:blipFill>
        <p:spPr>
          <a:xfrm>
            <a:off x="2819400" y="1757682"/>
            <a:ext cx="6428032" cy="4516995"/>
          </a:xfrm>
          <a:prstGeom prst="rect">
            <a:avLst/>
          </a:prstGeom>
        </p:spPr>
      </p:pic>
    </p:spTree>
    <p:extLst>
      <p:ext uri="{BB962C8B-B14F-4D97-AF65-F5344CB8AC3E}">
        <p14:creationId xmlns:p14="http://schemas.microsoft.com/office/powerpoint/2010/main" val="216184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2061332" y="1905000"/>
            <a:ext cx="7829428" cy="3008352"/>
          </a:xfrm>
          <a:prstGeom prst="rect">
            <a:avLst/>
          </a:prstGeom>
        </p:spPr>
      </p:pic>
      <p:pic>
        <p:nvPicPr>
          <p:cNvPr id="5" name="Picture 4"/>
          <p:cNvPicPr>
            <a:picLocks noChangeAspect="1"/>
          </p:cNvPicPr>
          <p:nvPr/>
        </p:nvPicPr>
        <p:blipFill>
          <a:blip r:embed="rId4"/>
          <a:stretch>
            <a:fillRect/>
          </a:stretch>
        </p:blipFill>
        <p:spPr>
          <a:xfrm>
            <a:off x="3581401" y="5562600"/>
            <a:ext cx="5406887" cy="914400"/>
          </a:xfrm>
          <a:prstGeom prst="rect">
            <a:avLst/>
          </a:prstGeom>
        </p:spPr>
      </p:pic>
      <p:sp>
        <p:nvSpPr>
          <p:cNvPr id="6" name="Rectangle 5"/>
          <p:cNvSpPr/>
          <p:nvPr/>
        </p:nvSpPr>
        <p:spPr>
          <a:xfrm>
            <a:off x="2209800" y="5080992"/>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5A5B618-6AE8-4340-945D-8182927080E4}"/>
                  </a:ext>
                </a:extLst>
              </p14:cNvPr>
              <p14:cNvContentPartPr/>
              <p14:nvPr/>
            </p14:nvContentPartPr>
            <p14:xfrm>
              <a:off x="2765280" y="2536560"/>
              <a:ext cx="7419960" cy="3861720"/>
            </p14:xfrm>
          </p:contentPart>
        </mc:Choice>
        <mc:Fallback xmlns="">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2755920" y="2527200"/>
                <a:ext cx="7438680" cy="3880440"/>
              </a:xfrm>
              <a:prstGeom prst="rect">
                <a:avLst/>
              </a:prstGeom>
            </p:spPr>
          </p:pic>
        </mc:Fallback>
      </mc:AlternateContent>
    </p:spTree>
    <p:extLst>
      <p:ext uri="{BB962C8B-B14F-4D97-AF65-F5344CB8AC3E}">
        <p14:creationId xmlns:p14="http://schemas.microsoft.com/office/powerpoint/2010/main" val="68401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p:txBody>
      </p:sp>
      <p:pic>
        <p:nvPicPr>
          <p:cNvPr id="4" name="Picture 3"/>
          <p:cNvPicPr>
            <a:picLocks noChangeAspect="1"/>
          </p:cNvPicPr>
          <p:nvPr/>
        </p:nvPicPr>
        <p:blipFill>
          <a:blip r:embed="rId3"/>
          <a:stretch>
            <a:fillRect/>
          </a:stretch>
        </p:blipFill>
        <p:spPr>
          <a:xfrm>
            <a:off x="2438400" y="2667000"/>
            <a:ext cx="7664116" cy="533400"/>
          </a:xfrm>
          <a:prstGeom prst="rect">
            <a:avLst/>
          </a:prstGeom>
        </p:spPr>
      </p:pic>
      <p:pic>
        <p:nvPicPr>
          <p:cNvPr id="5" name="Picture 4"/>
          <p:cNvPicPr>
            <a:picLocks noChangeAspect="1"/>
          </p:cNvPicPr>
          <p:nvPr/>
        </p:nvPicPr>
        <p:blipFill>
          <a:blip r:embed="rId4"/>
          <a:stretch>
            <a:fillRect/>
          </a:stretch>
        </p:blipFill>
        <p:spPr>
          <a:xfrm>
            <a:off x="3733800" y="4130039"/>
            <a:ext cx="4572000" cy="904068"/>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87F8B1F-0DDF-5942-A3CB-531E5455B99A}"/>
                  </a:ext>
                </a:extLst>
              </p14:cNvPr>
              <p14:cNvContentPartPr/>
              <p14:nvPr/>
            </p14:nvContentPartPr>
            <p14:xfrm>
              <a:off x="2438400" y="1349640"/>
              <a:ext cx="8102160" cy="3770640"/>
            </p14:xfrm>
          </p:contentPart>
        </mc:Choice>
        <mc:Fallback xmlns="">
          <p:pic>
            <p:nvPicPr>
              <p:cNvPr id="6" name="Ink 5">
                <a:extLst>
                  <a:ext uri="{FF2B5EF4-FFF2-40B4-BE49-F238E27FC236}">
                    <a16:creationId xmlns:a16="http://schemas.microsoft.com/office/drawing/2014/main" id="{887F8B1F-0DDF-5942-A3CB-531E5455B99A}"/>
                  </a:ext>
                </a:extLst>
              </p:cNvPr>
              <p:cNvPicPr/>
              <p:nvPr/>
            </p:nvPicPr>
            <p:blipFill>
              <a:blip r:embed="rId6"/>
              <a:stretch>
                <a:fillRect/>
              </a:stretch>
            </p:blipFill>
            <p:spPr>
              <a:xfrm>
                <a:off x="2429040" y="1340280"/>
                <a:ext cx="8120880" cy="3789360"/>
              </a:xfrm>
              <a:prstGeom prst="rect">
                <a:avLst/>
              </a:prstGeom>
            </p:spPr>
          </p:pic>
        </mc:Fallback>
      </mc:AlternateContent>
    </p:spTree>
    <p:extLst>
      <p:ext uri="{BB962C8B-B14F-4D97-AF65-F5344CB8AC3E}">
        <p14:creationId xmlns:p14="http://schemas.microsoft.com/office/powerpoint/2010/main" val="286113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sp>
        <p:nvSpPr>
          <p:cNvPr id="6" name="TextBox 5"/>
          <p:cNvSpPr txBox="1"/>
          <p:nvPr/>
        </p:nvSpPr>
        <p:spPr>
          <a:xfrm>
            <a:off x="4267201" y="4931409"/>
            <a:ext cx="4150495" cy="369332"/>
          </a:xfrm>
          <a:prstGeom prst="rect">
            <a:avLst/>
          </a:prstGeom>
          <a:noFill/>
        </p:spPr>
        <p:txBody>
          <a:bodyPr wrap="none" rtlCol="0">
            <a:spAutoFit/>
          </a:bodyPr>
          <a:lstStyle/>
          <a:p>
            <a:r>
              <a:rPr lang="en-US" b="1" dirty="0"/>
              <a:t>This is what we want to minimize!!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FBAC3BE-4AC8-4640-9240-A840642D1A16}"/>
                  </a:ext>
                </a:extLst>
              </p:cNvPr>
              <p:cNvSpPr txBox="1"/>
              <p:nvPr/>
            </p:nvSpPr>
            <p:spPr>
              <a:xfrm>
                <a:off x="2346961" y="2494091"/>
                <a:ext cx="7603941" cy="168058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𝐶𝑜𝑠𝑡</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𝑏</m:t>
                          </m:r>
                        </m:e>
                      </m:d>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𝑚</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𝑚</m:t>
                          </m:r>
                        </m:sup>
                        <m:e>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𝐶𝐸</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e>
                      </m:nary>
                      <m:r>
                        <a:rPr lang="en-US" sz="2000" i="1">
                          <a:latin typeface="Cambria Math" panose="02040503050406030204" pitchFamily="18" charset="0"/>
                        </a:rPr>
                        <m:t>)</m:t>
                      </m:r>
                    </m:oMath>
                  </m:oMathPara>
                </a14:m>
                <a:endParaRPr lang="en-US" sz="2000" dirty="0"/>
              </a:p>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m:t>
                      </m:r>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𝑚</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𝑚</m:t>
                          </m:r>
                        </m:sup>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e>
                          </m:func>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r>
                            <m:rPr>
                              <m:sty m:val="p"/>
                            </m:rPr>
                            <a:rPr lang="en-US" sz="2000">
                              <a:latin typeface="Cambria Math" panose="02040503050406030204" pitchFamily="18" charset="0"/>
                            </a:rPr>
                            <m:t>log</m:t>
                          </m:r>
                          <m:r>
                            <a:rPr lang="en-US" sz="2000" i="1">
                              <a:latin typeface="Cambria Math" panose="02040503050406030204" pitchFamily="18" charset="0"/>
                            </a:rPr>
                            <m:t>⁡(1−</m:t>
                          </m:r>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e>
                      </m:nary>
                    </m:oMath>
                  </m:oMathPara>
                </a14:m>
                <a:endParaRPr lang="en-US" sz="2000" dirty="0"/>
              </a:p>
            </p:txBody>
          </p:sp>
        </mc:Choice>
        <mc:Fallback xmlns="">
          <p:sp>
            <p:nvSpPr>
              <p:cNvPr id="3" name="TextBox 2">
                <a:extLst>
                  <a:ext uri="{FF2B5EF4-FFF2-40B4-BE49-F238E27FC236}">
                    <a16:creationId xmlns:a16="http://schemas.microsoft.com/office/drawing/2014/main" id="{CFBAC3BE-4AC8-4640-9240-A840642D1A16}"/>
                  </a:ext>
                </a:extLst>
              </p:cNvPr>
              <p:cNvSpPr txBox="1">
                <a:spLocks noRot="1" noChangeAspect="1" noMove="1" noResize="1" noEditPoints="1" noAdjustHandles="1" noChangeArrowheads="1" noChangeShapeType="1" noTextEdit="1"/>
              </p:cNvSpPr>
              <p:nvPr/>
            </p:nvSpPr>
            <p:spPr>
              <a:xfrm>
                <a:off x="2346961" y="2494091"/>
                <a:ext cx="7603941" cy="1680588"/>
              </a:xfrm>
              <a:prstGeom prst="rect">
                <a:avLst/>
              </a:prstGeom>
              <a:blipFill>
                <a:blip r:embed="rId2"/>
                <a:stretch>
                  <a:fillRect l="-2667" t="-60150" b="-89474"/>
                </a:stretch>
              </a:blipFill>
            </p:spPr>
            <p:txBody>
              <a:bodyPr/>
              <a:lstStyle/>
              <a:p>
                <a:r>
                  <a:rPr lang="en-US">
                    <a:noFill/>
                  </a:rPr>
                  <a:t> </a:t>
                </a:r>
              </a:p>
            </p:txBody>
          </p:sp>
        </mc:Fallback>
      </mc:AlternateContent>
    </p:spTree>
    <p:extLst>
      <p:ext uri="{BB962C8B-B14F-4D97-AF65-F5344CB8AC3E}">
        <p14:creationId xmlns:p14="http://schemas.microsoft.com/office/powerpoint/2010/main" val="3828879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endParaRPr lang="en-US" dirty="0"/>
          </a:p>
          <a:p>
            <a:endParaRPr lang="en-US" dirty="0"/>
          </a:p>
          <a:p>
            <a:endParaRPr lang="en-US" dirty="0"/>
          </a:p>
          <a:p>
            <a:r>
              <a:rPr lang="en-US" dirty="0"/>
              <a:t>The gradient for multiple data points is the sum of the individual gradients: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9B85C44-5664-4E44-B9D3-1A8B2ECDAF72}"/>
                  </a:ext>
                </a:extLst>
              </p:cNvPr>
              <p:cNvSpPr txBox="1"/>
              <p:nvPr/>
            </p:nvSpPr>
            <p:spPr>
              <a:xfrm>
                <a:off x="2117347" y="2514601"/>
                <a:ext cx="800302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𝐶𝑜𝑠𝑡</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𝑚</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e>
                              </m:func>
                            </m:e>
                          </m:func>
                        </m:e>
                      </m:nary>
                    </m:oMath>
                  </m:oMathPara>
                </a14:m>
                <a:endParaRPr lang="en-US" dirty="0"/>
              </a:p>
            </p:txBody>
          </p:sp>
        </mc:Choice>
        <mc:Fallback xmlns="">
          <p:sp>
            <p:nvSpPr>
              <p:cNvPr id="4" name="TextBox 3">
                <a:extLst>
                  <a:ext uri="{FF2B5EF4-FFF2-40B4-BE49-F238E27FC236}">
                    <a16:creationId xmlns:a16="http://schemas.microsoft.com/office/drawing/2014/main" id="{D9B85C44-5664-4E44-B9D3-1A8B2ECDAF72}"/>
                  </a:ext>
                </a:extLst>
              </p:cNvPr>
              <p:cNvSpPr txBox="1">
                <a:spLocks noRot="1" noChangeAspect="1" noMove="1" noResize="1" noEditPoints="1" noAdjustHandles="1" noChangeArrowheads="1" noChangeShapeType="1" noTextEdit="1"/>
              </p:cNvSpPr>
              <p:nvPr/>
            </p:nvSpPr>
            <p:spPr>
              <a:xfrm>
                <a:off x="2117347" y="2514601"/>
                <a:ext cx="8003025" cy="756233"/>
              </a:xfrm>
              <a:prstGeom prst="rect">
                <a:avLst/>
              </a:prstGeom>
              <a:blipFill>
                <a:blip r:embed="rId3"/>
                <a:stretch>
                  <a:fillRect l="-158" t="-120000" r="-634"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0A2B4E-7418-4132-9C09-25EC0C820D92}"/>
                  </a:ext>
                </a:extLst>
              </p:cNvPr>
              <p:cNvSpPr txBox="1"/>
              <p:nvPr/>
            </p:nvSpPr>
            <p:spPr>
              <a:xfrm>
                <a:off x="3505200" y="4267201"/>
                <a:ext cx="443275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𝐶𝑜𝑠𝑡</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r>
                            <a:rPr lang="en-US" i="1">
                              <a:latin typeface="Cambria Math" panose="02040503050406030204" pitchFamily="18" charset="0"/>
                            </a:rPr>
                            <m:t>[</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e>
                      </m:nary>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𝑗</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oMath>
                  </m:oMathPara>
                </a14:m>
                <a:endParaRPr lang="en-US" dirty="0"/>
              </a:p>
            </p:txBody>
          </p:sp>
        </mc:Choice>
        <mc:Fallback xmlns="">
          <p:sp>
            <p:nvSpPr>
              <p:cNvPr id="5" name="TextBox 4">
                <a:extLst>
                  <a:ext uri="{FF2B5EF4-FFF2-40B4-BE49-F238E27FC236}">
                    <a16:creationId xmlns:a16="http://schemas.microsoft.com/office/drawing/2014/main" id="{200A2B4E-7418-4132-9C09-25EC0C820D92}"/>
                  </a:ext>
                </a:extLst>
              </p:cNvPr>
              <p:cNvSpPr txBox="1">
                <a:spLocks noRot="1" noChangeAspect="1" noMove="1" noResize="1" noEditPoints="1" noAdjustHandles="1" noChangeArrowheads="1" noChangeShapeType="1" noTextEdit="1"/>
              </p:cNvSpPr>
              <p:nvPr/>
            </p:nvSpPr>
            <p:spPr>
              <a:xfrm>
                <a:off x="3505200" y="4267201"/>
                <a:ext cx="4432752" cy="756233"/>
              </a:xfrm>
              <a:prstGeom prst="rect">
                <a:avLst/>
              </a:prstGeom>
              <a:blipFill>
                <a:blip r:embed="rId4"/>
                <a:stretch>
                  <a:fillRect l="-860" t="-120000" r="-860" b="-180000"/>
                </a:stretch>
              </a:blipFill>
            </p:spPr>
            <p:txBody>
              <a:bodyPr/>
              <a:lstStyle/>
              <a:p>
                <a:r>
                  <a:rPr lang="en-US">
                    <a:noFill/>
                  </a:rPr>
                  <a:t> </a:t>
                </a:r>
              </a:p>
            </p:txBody>
          </p:sp>
        </mc:Fallback>
      </mc:AlternateContent>
    </p:spTree>
    <p:extLst>
      <p:ext uri="{BB962C8B-B14F-4D97-AF65-F5344CB8AC3E}">
        <p14:creationId xmlns:p14="http://schemas.microsoft.com/office/powerpoint/2010/main" val="2747904725"/>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1781</TotalTime>
  <Words>2284</Words>
  <Application>Microsoft Macintosh PowerPoint</Application>
  <PresentationFormat>Widescreen</PresentationFormat>
  <Paragraphs>150</Paragraphs>
  <Slides>17</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Cambria Math</vt:lpstr>
      <vt:lpstr>Open Sans</vt:lpstr>
      <vt:lpstr>Open Sans SemiBold</vt:lpstr>
      <vt:lpstr>Office Theme</vt:lpstr>
      <vt:lpstr>Stochastic Gradient Descent</vt:lpstr>
      <vt:lpstr>Stochastic gradient descent algorithm </vt:lpstr>
      <vt:lpstr>Iteratively find minimum</vt:lpstr>
      <vt:lpstr>How much should we update the parameter by?</vt:lpstr>
      <vt:lpstr>Many dimensions</vt:lpstr>
      <vt:lpstr>Updating each dimension wi</vt:lpstr>
      <vt:lpstr>The Gradient </vt:lpstr>
      <vt:lpstr>Average Loss</vt:lpstr>
      <vt:lpstr>The Gradient </vt:lpstr>
      <vt:lpstr>Worked example</vt:lpstr>
      <vt:lpstr>Worked example</vt:lpstr>
      <vt:lpstr>Worked example</vt:lpstr>
      <vt:lpstr>Mini-batch training </vt:lpstr>
      <vt:lpstr>Logistic Regression – Wrap Up</vt:lpstr>
      <vt:lpstr>Regularization </vt:lpstr>
      <vt:lpstr>Multinomial logistic regression </vt:lpstr>
      <vt:lpstr>Softmax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creator>Callison-Burch, Christopher</dc:creator>
  <cp:lastModifiedBy>Callison-Burch, Christopher</cp:lastModifiedBy>
  <cp:revision>27</cp:revision>
  <dcterms:created xsi:type="dcterms:W3CDTF">2020-11-19T15:12:32Z</dcterms:created>
  <dcterms:modified xsi:type="dcterms:W3CDTF">2020-11-24T14:41:52Z</dcterms:modified>
</cp:coreProperties>
</file>